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58" r:id="rId7"/>
    <p:sldId id="260" r:id="rId8"/>
    <p:sldId id="293" r:id="rId9"/>
    <p:sldId id="263" r:id="rId10"/>
    <p:sldId id="268" r:id="rId11"/>
    <p:sldId id="291" r:id="rId12"/>
    <p:sldId id="282" r:id="rId13"/>
    <p:sldId id="287" r:id="rId14"/>
    <p:sldId id="265" r:id="rId15"/>
    <p:sldId id="279" r:id="rId16"/>
    <p:sldId id="294" r:id="rId17"/>
    <p:sldId id="266" r:id="rId18"/>
    <p:sldId id="267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Stile medio 1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90"/>
    <p:restoredTop sz="95524"/>
  </p:normalViewPr>
  <p:slideViewPr>
    <p:cSldViewPr snapToGrid="0">
      <p:cViewPr varScale="1">
        <p:scale>
          <a:sx n="107" d="100"/>
          <a:sy n="107" d="100"/>
        </p:scale>
        <p:origin x="1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C2D309-96EB-8347-861D-693C427D70C3}" type="doc">
      <dgm:prSet loTypeId="urn:microsoft.com/office/officeart/2005/8/layout/process1" loCatId="" qsTypeId="urn:microsoft.com/office/officeart/2005/8/quickstyle/simple1" qsCatId="simple" csTypeId="urn:microsoft.com/office/officeart/2005/8/colors/accent5_1" csCatId="accent5" phldr="1"/>
      <dgm:spPr/>
    </dgm:pt>
    <dgm:pt modelId="{0153A784-EFB9-344B-87E0-9D75E37B7E31}">
      <dgm:prSet phldrT="[Testo]" custT="1"/>
      <dgm:spPr>
        <a:ln w="38100"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n-US" sz="2400" b="1" dirty="0">
              <a:solidFill>
                <a:srgbClr val="002060"/>
              </a:solidFill>
            </a:rPr>
            <a:t>Clinical assessment </a:t>
          </a:r>
        </a:p>
      </dgm:t>
    </dgm:pt>
    <dgm:pt modelId="{A9FEAF81-3E8A-3E43-9C66-A45C3E014F7D}" type="parTrans" cxnId="{67205908-0E9F-664A-ABE2-F547D1B5F740}">
      <dgm:prSet/>
      <dgm:spPr/>
      <dgm:t>
        <a:bodyPr/>
        <a:lstStyle/>
        <a:p>
          <a:endParaRPr lang="it-IT"/>
        </a:p>
      </dgm:t>
    </dgm:pt>
    <dgm:pt modelId="{6CF527BC-BAB2-DD4F-A26F-6AE33C86BCB6}" type="sibTrans" cxnId="{67205908-0E9F-664A-ABE2-F547D1B5F740}">
      <dgm:prSet/>
      <dgm:spPr/>
      <dgm:t>
        <a:bodyPr/>
        <a:lstStyle/>
        <a:p>
          <a:endParaRPr lang="it-IT"/>
        </a:p>
      </dgm:t>
    </dgm:pt>
    <dgm:pt modelId="{C8E44820-54EC-C04C-B012-FA9B59BACDF5}">
      <dgm:prSet phldrT="[Testo]"/>
      <dgm:spPr>
        <a:ln w="38100"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n-US" b="1" dirty="0">
              <a:solidFill>
                <a:srgbClr val="002060"/>
              </a:solidFill>
            </a:rPr>
            <a:t>Anthropometric assessment</a:t>
          </a:r>
        </a:p>
      </dgm:t>
    </dgm:pt>
    <dgm:pt modelId="{0BA15397-A71A-4140-B8E4-FD72FC6EC31B}" type="parTrans" cxnId="{EA6AAE6B-20FC-1740-B5B4-58B35C16CCCA}">
      <dgm:prSet/>
      <dgm:spPr/>
      <dgm:t>
        <a:bodyPr/>
        <a:lstStyle/>
        <a:p>
          <a:endParaRPr lang="it-IT"/>
        </a:p>
      </dgm:t>
    </dgm:pt>
    <dgm:pt modelId="{893F80B4-39AC-3B4C-A3B5-AC4720D99CCD}" type="sibTrans" cxnId="{EA6AAE6B-20FC-1740-B5B4-58B35C16CCCA}">
      <dgm:prSet/>
      <dgm:spPr/>
      <dgm:t>
        <a:bodyPr/>
        <a:lstStyle/>
        <a:p>
          <a:endParaRPr lang="it-IT"/>
        </a:p>
      </dgm:t>
    </dgm:pt>
    <dgm:pt modelId="{02F2799E-94E5-2146-A8C3-BAE1D9DB3298}">
      <dgm:prSet phldrT="[Testo]"/>
      <dgm:spPr>
        <a:ln w="38100"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n-US" b="1" dirty="0">
              <a:solidFill>
                <a:srgbClr val="002060"/>
              </a:solidFill>
            </a:rPr>
            <a:t>Dietary assessment</a:t>
          </a:r>
        </a:p>
      </dgm:t>
    </dgm:pt>
    <dgm:pt modelId="{36E62DC3-53C7-7849-A46F-D35AB5A894E7}" type="parTrans" cxnId="{91842D7D-BF04-0C4F-BDA2-96FABB4FF5F3}">
      <dgm:prSet/>
      <dgm:spPr/>
      <dgm:t>
        <a:bodyPr/>
        <a:lstStyle/>
        <a:p>
          <a:endParaRPr lang="it-IT"/>
        </a:p>
      </dgm:t>
    </dgm:pt>
    <dgm:pt modelId="{916FE386-10C5-C546-8F3A-25968AF7EE28}" type="sibTrans" cxnId="{91842D7D-BF04-0C4F-BDA2-96FABB4FF5F3}">
      <dgm:prSet/>
      <dgm:spPr/>
      <dgm:t>
        <a:bodyPr/>
        <a:lstStyle/>
        <a:p>
          <a:endParaRPr lang="it-IT"/>
        </a:p>
      </dgm:t>
    </dgm:pt>
    <dgm:pt modelId="{A609F91C-10EC-9D42-8878-C950F6DE3B43}" type="pres">
      <dgm:prSet presAssocID="{29C2D309-96EB-8347-861D-693C427D70C3}" presName="Name0" presStyleCnt="0">
        <dgm:presLayoutVars>
          <dgm:dir/>
          <dgm:resizeHandles val="exact"/>
        </dgm:presLayoutVars>
      </dgm:prSet>
      <dgm:spPr/>
    </dgm:pt>
    <dgm:pt modelId="{AFF9FE91-8391-084D-8260-5CB6AC8C8AB3}" type="pres">
      <dgm:prSet presAssocID="{0153A784-EFB9-344B-87E0-9D75E37B7E31}" presName="node" presStyleLbl="node1" presStyleIdx="0" presStyleCnt="3">
        <dgm:presLayoutVars>
          <dgm:bulletEnabled val="1"/>
        </dgm:presLayoutVars>
      </dgm:prSet>
      <dgm:spPr/>
    </dgm:pt>
    <dgm:pt modelId="{32DB6B23-425F-3E44-ACCE-3077EA22C09F}" type="pres">
      <dgm:prSet presAssocID="{6CF527BC-BAB2-DD4F-A26F-6AE33C86BCB6}" presName="sibTrans" presStyleLbl="sibTrans2D1" presStyleIdx="0" presStyleCnt="2"/>
      <dgm:spPr/>
    </dgm:pt>
    <dgm:pt modelId="{EA43860E-EE4D-3245-BAD4-A83CD46C3113}" type="pres">
      <dgm:prSet presAssocID="{6CF527BC-BAB2-DD4F-A26F-6AE33C86BCB6}" presName="connectorText" presStyleLbl="sibTrans2D1" presStyleIdx="0" presStyleCnt="2"/>
      <dgm:spPr/>
    </dgm:pt>
    <dgm:pt modelId="{08C5DDCF-ACD4-B641-A48B-DD5C38CC175E}" type="pres">
      <dgm:prSet presAssocID="{C8E44820-54EC-C04C-B012-FA9B59BACDF5}" presName="node" presStyleLbl="node1" presStyleIdx="1" presStyleCnt="3">
        <dgm:presLayoutVars>
          <dgm:bulletEnabled val="1"/>
        </dgm:presLayoutVars>
      </dgm:prSet>
      <dgm:spPr/>
    </dgm:pt>
    <dgm:pt modelId="{D742E94F-A3B4-A54E-8D82-797EEFECD2B0}" type="pres">
      <dgm:prSet presAssocID="{893F80B4-39AC-3B4C-A3B5-AC4720D99CCD}" presName="sibTrans" presStyleLbl="sibTrans2D1" presStyleIdx="1" presStyleCnt="2"/>
      <dgm:spPr/>
    </dgm:pt>
    <dgm:pt modelId="{4BF6DCB7-FE03-564D-B96F-F256E3E3A541}" type="pres">
      <dgm:prSet presAssocID="{893F80B4-39AC-3B4C-A3B5-AC4720D99CCD}" presName="connectorText" presStyleLbl="sibTrans2D1" presStyleIdx="1" presStyleCnt="2"/>
      <dgm:spPr/>
    </dgm:pt>
    <dgm:pt modelId="{B89D9BE6-B0E6-E745-8466-9E759AA018A0}" type="pres">
      <dgm:prSet presAssocID="{02F2799E-94E5-2146-A8C3-BAE1D9DB3298}" presName="node" presStyleLbl="node1" presStyleIdx="2" presStyleCnt="3">
        <dgm:presLayoutVars>
          <dgm:bulletEnabled val="1"/>
        </dgm:presLayoutVars>
      </dgm:prSet>
      <dgm:spPr/>
    </dgm:pt>
  </dgm:ptLst>
  <dgm:cxnLst>
    <dgm:cxn modelId="{5BD5FB01-6183-8B45-A65E-A49BED4D7688}" type="presOf" srcId="{0153A784-EFB9-344B-87E0-9D75E37B7E31}" destId="{AFF9FE91-8391-084D-8260-5CB6AC8C8AB3}" srcOrd="0" destOrd="0" presId="urn:microsoft.com/office/officeart/2005/8/layout/process1"/>
    <dgm:cxn modelId="{67205908-0E9F-664A-ABE2-F547D1B5F740}" srcId="{29C2D309-96EB-8347-861D-693C427D70C3}" destId="{0153A784-EFB9-344B-87E0-9D75E37B7E31}" srcOrd="0" destOrd="0" parTransId="{A9FEAF81-3E8A-3E43-9C66-A45C3E014F7D}" sibTransId="{6CF527BC-BAB2-DD4F-A26F-6AE33C86BCB6}"/>
    <dgm:cxn modelId="{A1679E0B-6B96-684A-9628-9A5F7D79E642}" type="presOf" srcId="{893F80B4-39AC-3B4C-A3B5-AC4720D99CCD}" destId="{4BF6DCB7-FE03-564D-B96F-F256E3E3A541}" srcOrd="1" destOrd="0" presId="urn:microsoft.com/office/officeart/2005/8/layout/process1"/>
    <dgm:cxn modelId="{5967FC0D-9F77-7A48-9AD6-7A9B13A54BC0}" type="presOf" srcId="{6CF527BC-BAB2-DD4F-A26F-6AE33C86BCB6}" destId="{EA43860E-EE4D-3245-BAD4-A83CD46C3113}" srcOrd="1" destOrd="0" presId="urn:microsoft.com/office/officeart/2005/8/layout/process1"/>
    <dgm:cxn modelId="{A5DD9743-892B-A44F-9879-B90BBBE3EF56}" type="presOf" srcId="{02F2799E-94E5-2146-A8C3-BAE1D9DB3298}" destId="{B89D9BE6-B0E6-E745-8466-9E759AA018A0}" srcOrd="0" destOrd="0" presId="urn:microsoft.com/office/officeart/2005/8/layout/process1"/>
    <dgm:cxn modelId="{EA6AAE6B-20FC-1740-B5B4-58B35C16CCCA}" srcId="{29C2D309-96EB-8347-861D-693C427D70C3}" destId="{C8E44820-54EC-C04C-B012-FA9B59BACDF5}" srcOrd="1" destOrd="0" parTransId="{0BA15397-A71A-4140-B8E4-FD72FC6EC31B}" sibTransId="{893F80B4-39AC-3B4C-A3B5-AC4720D99CCD}"/>
    <dgm:cxn modelId="{413F6053-F28E-0449-B70B-C19D1174D8AB}" type="presOf" srcId="{893F80B4-39AC-3B4C-A3B5-AC4720D99CCD}" destId="{D742E94F-A3B4-A54E-8D82-797EEFECD2B0}" srcOrd="0" destOrd="0" presId="urn:microsoft.com/office/officeart/2005/8/layout/process1"/>
    <dgm:cxn modelId="{64693C78-122B-0F45-9857-5FEB0FA0FD42}" type="presOf" srcId="{29C2D309-96EB-8347-861D-693C427D70C3}" destId="{A609F91C-10EC-9D42-8878-C950F6DE3B43}" srcOrd="0" destOrd="0" presId="urn:microsoft.com/office/officeart/2005/8/layout/process1"/>
    <dgm:cxn modelId="{44280B5A-C991-664D-B307-72D12DD38879}" type="presOf" srcId="{C8E44820-54EC-C04C-B012-FA9B59BACDF5}" destId="{08C5DDCF-ACD4-B641-A48B-DD5C38CC175E}" srcOrd="0" destOrd="0" presId="urn:microsoft.com/office/officeart/2005/8/layout/process1"/>
    <dgm:cxn modelId="{91842D7D-BF04-0C4F-BDA2-96FABB4FF5F3}" srcId="{29C2D309-96EB-8347-861D-693C427D70C3}" destId="{02F2799E-94E5-2146-A8C3-BAE1D9DB3298}" srcOrd="2" destOrd="0" parTransId="{36E62DC3-53C7-7849-A46F-D35AB5A894E7}" sibTransId="{916FE386-10C5-C546-8F3A-25968AF7EE28}"/>
    <dgm:cxn modelId="{A2449BD1-0435-C340-9366-1E5BEC067350}" type="presOf" srcId="{6CF527BC-BAB2-DD4F-A26F-6AE33C86BCB6}" destId="{32DB6B23-425F-3E44-ACCE-3077EA22C09F}" srcOrd="0" destOrd="0" presId="urn:microsoft.com/office/officeart/2005/8/layout/process1"/>
    <dgm:cxn modelId="{A2554665-369A-7444-9215-4F50DF5BA4E3}" type="presParOf" srcId="{A609F91C-10EC-9D42-8878-C950F6DE3B43}" destId="{AFF9FE91-8391-084D-8260-5CB6AC8C8AB3}" srcOrd="0" destOrd="0" presId="urn:microsoft.com/office/officeart/2005/8/layout/process1"/>
    <dgm:cxn modelId="{6F8E6436-33C0-7A41-AEFE-22DC9A191BB8}" type="presParOf" srcId="{A609F91C-10EC-9D42-8878-C950F6DE3B43}" destId="{32DB6B23-425F-3E44-ACCE-3077EA22C09F}" srcOrd="1" destOrd="0" presId="urn:microsoft.com/office/officeart/2005/8/layout/process1"/>
    <dgm:cxn modelId="{D73B6D55-1DB2-AE43-9A0E-65DF4E8282FA}" type="presParOf" srcId="{32DB6B23-425F-3E44-ACCE-3077EA22C09F}" destId="{EA43860E-EE4D-3245-BAD4-A83CD46C3113}" srcOrd="0" destOrd="0" presId="urn:microsoft.com/office/officeart/2005/8/layout/process1"/>
    <dgm:cxn modelId="{9629A9BE-CEB6-6344-8A2A-4C03442B0E3D}" type="presParOf" srcId="{A609F91C-10EC-9D42-8878-C950F6DE3B43}" destId="{08C5DDCF-ACD4-B641-A48B-DD5C38CC175E}" srcOrd="2" destOrd="0" presId="urn:microsoft.com/office/officeart/2005/8/layout/process1"/>
    <dgm:cxn modelId="{BABAE3FB-AE91-884E-8711-0D0301BE29EF}" type="presParOf" srcId="{A609F91C-10EC-9D42-8878-C950F6DE3B43}" destId="{D742E94F-A3B4-A54E-8D82-797EEFECD2B0}" srcOrd="3" destOrd="0" presId="urn:microsoft.com/office/officeart/2005/8/layout/process1"/>
    <dgm:cxn modelId="{A868D25A-D068-AA47-AB64-2FB6386A17DD}" type="presParOf" srcId="{D742E94F-A3B4-A54E-8D82-797EEFECD2B0}" destId="{4BF6DCB7-FE03-564D-B96F-F256E3E3A541}" srcOrd="0" destOrd="0" presId="urn:microsoft.com/office/officeart/2005/8/layout/process1"/>
    <dgm:cxn modelId="{8EED0C36-61DA-7049-8855-7CFF486225C3}" type="presParOf" srcId="{A609F91C-10EC-9D42-8878-C950F6DE3B43}" destId="{B89D9BE6-B0E6-E745-8466-9E759AA018A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F9FE91-8391-084D-8260-5CB6AC8C8AB3}">
      <dsp:nvSpPr>
        <dsp:cNvPr id="0" name=""/>
        <dsp:cNvSpPr/>
      </dsp:nvSpPr>
      <dsp:spPr>
        <a:xfrm>
          <a:off x="7927" y="884156"/>
          <a:ext cx="2369464" cy="14216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002060"/>
              </a:solidFill>
            </a:rPr>
            <a:t>Clinical assessment </a:t>
          </a:r>
        </a:p>
      </dsp:txBody>
      <dsp:txXfrm>
        <a:off x="49567" y="925796"/>
        <a:ext cx="2286184" cy="1338398"/>
      </dsp:txXfrm>
    </dsp:sp>
    <dsp:sp modelId="{32DB6B23-425F-3E44-ACCE-3077EA22C09F}">
      <dsp:nvSpPr>
        <dsp:cNvPr id="0" name=""/>
        <dsp:cNvSpPr/>
      </dsp:nvSpPr>
      <dsp:spPr>
        <a:xfrm>
          <a:off x="2614339" y="1301181"/>
          <a:ext cx="502326" cy="5876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900" kern="1200"/>
        </a:p>
      </dsp:txBody>
      <dsp:txXfrm>
        <a:off x="2614339" y="1418706"/>
        <a:ext cx="351628" cy="352577"/>
      </dsp:txXfrm>
    </dsp:sp>
    <dsp:sp modelId="{08C5DDCF-ACD4-B641-A48B-DD5C38CC175E}">
      <dsp:nvSpPr>
        <dsp:cNvPr id="0" name=""/>
        <dsp:cNvSpPr/>
      </dsp:nvSpPr>
      <dsp:spPr>
        <a:xfrm>
          <a:off x="3325178" y="884156"/>
          <a:ext cx="2369464" cy="14216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solidFill>
                <a:srgbClr val="002060"/>
              </a:solidFill>
            </a:rPr>
            <a:t>Anthropometric assessment</a:t>
          </a:r>
        </a:p>
      </dsp:txBody>
      <dsp:txXfrm>
        <a:off x="3366818" y="925796"/>
        <a:ext cx="2286184" cy="1338398"/>
      </dsp:txXfrm>
    </dsp:sp>
    <dsp:sp modelId="{D742E94F-A3B4-A54E-8D82-797EEFECD2B0}">
      <dsp:nvSpPr>
        <dsp:cNvPr id="0" name=""/>
        <dsp:cNvSpPr/>
      </dsp:nvSpPr>
      <dsp:spPr>
        <a:xfrm>
          <a:off x="5931589" y="1301181"/>
          <a:ext cx="502326" cy="5876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900" kern="1200"/>
        </a:p>
      </dsp:txBody>
      <dsp:txXfrm>
        <a:off x="5931589" y="1418706"/>
        <a:ext cx="351628" cy="352577"/>
      </dsp:txXfrm>
    </dsp:sp>
    <dsp:sp modelId="{B89D9BE6-B0E6-E745-8466-9E759AA018A0}">
      <dsp:nvSpPr>
        <dsp:cNvPr id="0" name=""/>
        <dsp:cNvSpPr/>
      </dsp:nvSpPr>
      <dsp:spPr>
        <a:xfrm>
          <a:off x="6642429" y="884156"/>
          <a:ext cx="2369464" cy="14216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solidFill>
                <a:srgbClr val="002060"/>
              </a:solidFill>
            </a:rPr>
            <a:t>Dietary assessment</a:t>
          </a:r>
        </a:p>
      </dsp:txBody>
      <dsp:txXfrm>
        <a:off x="6684069" y="925796"/>
        <a:ext cx="2286184" cy="1338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03E95-CC36-A742-96EA-C94E31B4F1AF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7DC9E-E73C-9F40-B63E-942573F7D32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4706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046E2-F94F-4EC0-9A60-39CDBB1E7E34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5131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Sappiamo che nella malattia di Crohn diversi meccanismi contribuiscono allo sviluppo di </a:t>
            </a:r>
            <a:r>
              <a:rPr lang="it-IT" dirty="0" err="1"/>
              <a:t>sarcopenia</a:t>
            </a:r>
            <a:r>
              <a:rPr lang="it-IT" dirty="0"/>
              <a:t>.</a:t>
            </a:r>
            <a:br>
              <a:rPr lang="it-IT" dirty="0"/>
            </a:br>
            <a:r>
              <a:rPr lang="it-IT" dirty="0"/>
              <a:t>A partire dall’intestino, l’infiammazione cronica induce disbiosi e aumento della permeabilità intestinale, favorendo il passaggio di endotossine e l’attivazione della risposta infiammatoria sistemica.</a:t>
            </a:r>
          </a:p>
          <a:p>
            <a:r>
              <a:rPr lang="it-IT" dirty="0"/>
              <a:t>Come mostrato nello schema, questo porta a un aumento delle citochine pro-infiammatorie che attivano diversi pathway intracellulari, come NF-</a:t>
            </a:r>
            <a:r>
              <a:rPr lang="el-GR" dirty="0"/>
              <a:t>κ</a:t>
            </a:r>
            <a:r>
              <a:rPr lang="it-IT" dirty="0"/>
              <a:t>B e JAK/STAT, associati a stress ossidativo e resistenza insulinica.</a:t>
            </a:r>
          </a:p>
          <a:p>
            <a:r>
              <a:rPr lang="it-IT" dirty="0"/>
              <a:t>Parallelamente, malassorbimento e ridotta assunzione alimentare determinano malnutrizione proteico-energetica, che contribuisce ulteriormente allo stato catabolico.</a:t>
            </a:r>
          </a:p>
          <a:p>
            <a:r>
              <a:rPr lang="it-IT" dirty="0"/>
              <a:t>A livello muscolare, questi meccanismi si traducono in un aumento della degradazione proteica, una riduzione della sintesi proteica e un’alterazione delle cellule satelliti.</a:t>
            </a:r>
          </a:p>
          <a:p>
            <a:r>
              <a:rPr lang="it-IT" dirty="0"/>
              <a:t>Il risultato finale, come evidenziato nella parte destra della figura, è la perdita di massa e funzione muscolare, quindi </a:t>
            </a:r>
            <a:r>
              <a:rPr lang="it-IT" dirty="0" err="1"/>
              <a:t>sarcopenia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7DC9E-E73C-9F40-B63E-942573F7D328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2473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7DC9E-E73C-9F40-B63E-942573F7D328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0924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 dirty="0"/>
              <a:t>Metodo 1 (MIGLIORE – PowerPoint)</a:t>
            </a:r>
          </a:p>
          <a:p>
            <a:r>
              <a:rPr lang="it-IT" b="1" dirty="0"/>
              <a:t>👉 Fai così:</a:t>
            </a:r>
          </a:p>
          <a:p>
            <a:r>
              <a:rPr lang="it-IT" b="1" dirty="0"/>
              <a:t>Inserisci → Forme → Frecce</a:t>
            </a:r>
            <a:r>
              <a:rPr lang="it-IT" dirty="0"/>
              <a:t> </a:t>
            </a:r>
          </a:p>
          <a:p>
            <a:r>
              <a:rPr lang="it-IT" dirty="0"/>
              <a:t>Scrivi: </a:t>
            </a:r>
          </a:p>
          <a:p>
            <a:r>
              <a:rPr lang="it-IT" b="1" dirty="0" err="1"/>
              <a:t>Sarcopenia</a:t>
            </a:r>
            <a:r>
              <a:rPr lang="it-IT" dirty="0"/>
              <a:t> (al centro, grande) </a:t>
            </a:r>
          </a:p>
          <a:p>
            <a:r>
              <a:rPr lang="it-IT" dirty="0"/>
              <a:t>Sopra o ai lati metti: </a:t>
            </a:r>
          </a:p>
          <a:p>
            <a:r>
              <a:rPr lang="it-IT" b="1" dirty="0"/>
              <a:t>Age ↑</a:t>
            </a:r>
            <a:r>
              <a:rPr lang="it-IT" dirty="0"/>
              <a:t> </a:t>
            </a:r>
          </a:p>
          <a:p>
            <a:r>
              <a:rPr lang="it-IT" b="1" dirty="0"/>
              <a:t>SBS ↑</a:t>
            </a:r>
            <a:r>
              <a:rPr lang="it-IT" dirty="0"/>
              <a:t> </a:t>
            </a:r>
          </a:p>
          <a:p>
            <a:r>
              <a:rPr lang="it-IT" b="1" dirty="0" err="1"/>
              <a:t>Protein</a:t>
            </a:r>
            <a:r>
              <a:rPr lang="it-IT" b="1" dirty="0"/>
              <a:t> </a:t>
            </a:r>
            <a:r>
              <a:rPr lang="it-IT" b="1" dirty="0" err="1"/>
              <a:t>intake</a:t>
            </a:r>
            <a:r>
              <a:rPr lang="it-IT" b="1" dirty="0"/>
              <a:t> ↓ risk</a:t>
            </a:r>
            <a:r>
              <a:rPr lang="it-IT" dirty="0"/>
              <a:t> </a:t>
            </a:r>
            <a:r>
              <a:rPr lang="it-IT" i="1" dirty="0"/>
              <a:t>(o “</a:t>
            </a:r>
            <a:r>
              <a:rPr lang="it-IT" i="1" dirty="0" err="1"/>
              <a:t>protective</a:t>
            </a:r>
            <a:r>
              <a:rPr lang="it-IT" i="1" dirty="0"/>
              <a:t>”)</a:t>
            </a:r>
            <a:r>
              <a:rPr lang="it-IT" dirty="0"/>
              <a:t> </a:t>
            </a:r>
          </a:p>
          <a:p>
            <a:r>
              <a:rPr lang="it-IT" dirty="0"/>
              <a:t>Collega con frecce verso “</a:t>
            </a:r>
            <a:r>
              <a:rPr lang="it-IT" dirty="0" err="1"/>
              <a:t>Sarcopenia</a:t>
            </a:r>
            <a:r>
              <a:rPr lang="it-IT" dirty="0"/>
              <a:t>” </a:t>
            </a:r>
          </a:p>
          <a:p>
            <a:br>
              <a:rPr lang="it-IT" dirty="0"/>
            </a:br>
            <a:endParaRPr lang="it-IT" dirty="0"/>
          </a:p>
          <a:p>
            <a:r>
              <a:rPr lang="it-IT" b="1" dirty="0"/>
              <a:t>🔥 Schema ideale:</a:t>
            </a:r>
          </a:p>
          <a:p>
            <a:pPr rtl="0"/>
            <a: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Age ↑</a:t>
            </a:r>
            <a:b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\</a:t>
            </a:r>
            <a:b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→ </a:t>
            </a:r>
            <a:r>
              <a:rPr lang="it-IT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Sarcopenia</a:t>
            </a:r>
            <a:b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/</a:t>
            </a:r>
            <a:b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SBS ↑</a:t>
            </a:r>
            <a:b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b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Protein</a:t>
            </a:r>
            <a: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intake</a:t>
            </a:r>
            <a:r>
              <a: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↓ risk</a:t>
            </a:r>
          </a:p>
          <a:p>
            <a:br>
              <a:rPr lang="it-IT" dirty="0"/>
            </a:br>
            <a:endParaRPr lang="it-IT" dirty="0"/>
          </a:p>
          <a:p>
            <a:r>
              <a:rPr lang="it-IT" b="1" dirty="0"/>
              <a:t>🎨 Come farla bella (importante)</a:t>
            </a:r>
          </a:p>
          <a:p>
            <a:r>
              <a:rPr lang="it-IT" dirty="0"/>
              <a:t>🔴 </a:t>
            </a:r>
            <a:r>
              <a:rPr lang="it-IT" b="1" dirty="0"/>
              <a:t>Rosso → Age, SBS (risk)</a:t>
            </a:r>
            <a:r>
              <a:rPr lang="it-IT" dirty="0"/>
              <a:t> </a:t>
            </a:r>
          </a:p>
          <a:p>
            <a:r>
              <a:rPr lang="it-IT" dirty="0"/>
              <a:t>🟢 </a:t>
            </a:r>
            <a:r>
              <a:rPr lang="it-IT" b="1" dirty="0"/>
              <a:t>Verde → </a:t>
            </a:r>
            <a:r>
              <a:rPr lang="it-IT" b="1" dirty="0" err="1"/>
              <a:t>Protein</a:t>
            </a:r>
            <a:r>
              <a:rPr lang="it-IT" b="1" dirty="0"/>
              <a:t> (</a:t>
            </a:r>
            <a:r>
              <a:rPr lang="it-IT" b="1" dirty="0" err="1"/>
              <a:t>protective</a:t>
            </a:r>
            <a:r>
              <a:rPr lang="it-IT" b="1" dirty="0"/>
              <a:t>)</a:t>
            </a:r>
            <a:r>
              <a:rPr lang="it-IT" dirty="0"/>
              <a:t> </a:t>
            </a:r>
          </a:p>
          <a:p>
            <a:r>
              <a:rPr lang="it-IT" dirty="0"/>
              <a:t>🟦 </a:t>
            </a:r>
            <a:r>
              <a:rPr lang="it-IT" dirty="0" err="1"/>
              <a:t>Sarcopenia</a:t>
            </a:r>
            <a:r>
              <a:rPr lang="it-IT" dirty="0"/>
              <a:t> in nero o blu </a:t>
            </a:r>
          </a:p>
          <a:p>
            <a:r>
              <a:rPr lang="it-IT" dirty="0"/>
              <a:t>Linee semplici (non troppe frecce) </a:t>
            </a:r>
          </a:p>
          <a:p>
            <a:br>
              <a:rPr lang="it-IT" dirty="0"/>
            </a:br>
            <a:endParaRPr lang="it-IT" dirty="0"/>
          </a:p>
          <a:p>
            <a:r>
              <a:rPr lang="it-IT" b="1" dirty="0"/>
              <a:t>💡 Versione ancora più semplice (top congresso)</a:t>
            </a:r>
          </a:p>
          <a:p>
            <a:r>
              <a:rPr lang="it-IT" dirty="0"/>
              <a:t>👉 SOLO parole, senza frecce:</a:t>
            </a:r>
          </a:p>
          <a:p>
            <a:r>
              <a:rPr lang="it-IT" b="1" dirty="0"/>
              <a:t>Age ↑</a:t>
            </a:r>
            <a:r>
              <a:rPr lang="it-IT" dirty="0"/>
              <a:t> </a:t>
            </a:r>
          </a:p>
          <a:p>
            <a:r>
              <a:rPr lang="it-IT" b="1" dirty="0"/>
              <a:t>SBS ↑</a:t>
            </a:r>
            <a:r>
              <a:rPr lang="it-IT" dirty="0"/>
              <a:t> </a:t>
            </a:r>
          </a:p>
          <a:p>
            <a:r>
              <a:rPr lang="it-IT" b="1" dirty="0" err="1"/>
              <a:t>Protein</a:t>
            </a:r>
            <a:r>
              <a:rPr lang="it-IT" b="1" dirty="0"/>
              <a:t> </a:t>
            </a:r>
            <a:r>
              <a:rPr lang="it-IT" b="1" dirty="0" err="1"/>
              <a:t>intake</a:t>
            </a:r>
            <a:r>
              <a:rPr lang="it-IT" b="1" dirty="0"/>
              <a:t> ↓ risk</a:t>
            </a:r>
            <a:r>
              <a:rPr lang="it-IT" dirty="0"/>
              <a:t> </a:t>
            </a:r>
          </a:p>
          <a:p>
            <a:r>
              <a:rPr lang="it-IT" dirty="0"/>
              <a:t>(affiancate sotto “</a:t>
            </a:r>
            <a:r>
              <a:rPr lang="it-IT" dirty="0" err="1"/>
              <a:t>Sarcopenia</a:t>
            </a:r>
            <a:r>
              <a:rPr lang="it-IT" dirty="0"/>
              <a:t>”)</a:t>
            </a:r>
          </a:p>
          <a:p>
            <a:br>
              <a:rPr lang="it-IT" dirty="0"/>
            </a:br>
            <a:endParaRPr lang="it-IT" dirty="0"/>
          </a:p>
          <a:p>
            <a:r>
              <a:rPr lang="it-IT" b="1" dirty="0"/>
              <a:t>🚀 Metodo 2 (super veloce)</a:t>
            </a:r>
          </a:p>
          <a:p>
            <a:r>
              <a:rPr lang="it-IT" dirty="0"/>
              <a:t>👉 Inserisci una </a:t>
            </a:r>
            <a:r>
              <a:rPr lang="it-IT" b="1" dirty="0" err="1"/>
              <a:t>SmartArt</a:t>
            </a:r>
            <a:r>
              <a:rPr lang="it-IT" b="1" dirty="0"/>
              <a:t> → “Relazione” o “Processo”</a:t>
            </a:r>
            <a:endParaRPr lang="it-IT" dirty="0"/>
          </a:p>
          <a:p>
            <a:r>
              <a:rPr lang="it-IT" dirty="0"/>
              <a:t>e scrivi:</a:t>
            </a:r>
          </a:p>
          <a:p>
            <a:r>
              <a:rPr lang="it-IT" dirty="0"/>
              <a:t>Age </a:t>
            </a:r>
          </a:p>
          <a:p>
            <a:r>
              <a:rPr lang="it-IT" dirty="0"/>
              <a:t>SBS </a:t>
            </a:r>
          </a:p>
          <a:p>
            <a:r>
              <a:rPr lang="it-IT" dirty="0" err="1"/>
              <a:t>Protein</a:t>
            </a:r>
            <a:r>
              <a:rPr lang="it-IT" dirty="0"/>
              <a:t> </a:t>
            </a:r>
          </a:p>
          <a:p>
            <a:br>
              <a:rPr lang="it-IT" dirty="0"/>
            </a:br>
            <a:endParaRPr lang="it-IT" dirty="0"/>
          </a:p>
          <a:p>
            <a:r>
              <a:rPr lang="it-IT" b="1" dirty="0"/>
              <a:t>❌ Evita:</a:t>
            </a:r>
          </a:p>
          <a:p>
            <a:r>
              <a:rPr lang="it-IT" dirty="0"/>
              <a:t>troppi elementi </a:t>
            </a:r>
          </a:p>
          <a:p>
            <a:r>
              <a:rPr lang="it-IT" dirty="0"/>
              <a:t>forme complicate </a:t>
            </a:r>
          </a:p>
          <a:p>
            <a:r>
              <a:rPr lang="it-IT" dirty="0"/>
              <a:t>colori casuali </a:t>
            </a:r>
          </a:p>
          <a:p>
            <a:br>
              <a:rPr lang="it-IT" dirty="0"/>
            </a:br>
            <a:endParaRPr lang="it-IT" dirty="0"/>
          </a:p>
          <a:p>
            <a:r>
              <a:rPr lang="it-IT" b="1" dirty="0"/>
              <a:t>💬 Obiettivo:</a:t>
            </a:r>
          </a:p>
          <a:p>
            <a:r>
              <a:rPr lang="it-IT" dirty="0"/>
              <a:t>👉 deve essere capito in </a:t>
            </a:r>
            <a:r>
              <a:rPr lang="it-IT" b="1" dirty="0"/>
              <a:t>2 secondi</a:t>
            </a:r>
            <a:endParaRPr lang="it-IT" dirty="0"/>
          </a:p>
          <a:p>
            <a:br>
              <a:rPr lang="it-IT" dirty="0"/>
            </a:br>
            <a:endParaRPr lang="it-IT" dirty="0"/>
          </a:p>
          <a:p>
            <a:r>
              <a:rPr lang="it-IT" dirty="0"/>
              <a:t>Se vuoi, ti faccio io:</a:t>
            </a:r>
            <a:br>
              <a:rPr lang="it-IT" dirty="0"/>
            </a:br>
            <a:r>
              <a:rPr lang="it-IT" dirty="0"/>
              <a:t>👉 </a:t>
            </a:r>
            <a:r>
              <a:rPr lang="it-IT" b="1" dirty="0"/>
              <a:t>layout preciso (dove mettere ogni parola)</a:t>
            </a:r>
            <a:br>
              <a:rPr lang="it-IT" dirty="0"/>
            </a:br>
            <a:r>
              <a:rPr lang="it-IT" dirty="0"/>
              <a:t>👉 oppure un’immagine pronta identica da copiare 💥</a:t>
            </a:r>
          </a:p>
          <a:p>
            <a:br>
              <a:rPr lang="it-IT" dirty="0"/>
            </a:br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77DC9E-E73C-9F40-B63E-942573F7D328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218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5FB99D-7717-EC1C-D999-831694434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6FC1E50-60DF-F449-6833-EE2D88C15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05026D-E7A6-2B8E-16DD-7C3FCEC75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8D4E2-F117-4ECF-803A-4B322450487D}" type="datetime1">
              <a:rPr lang="it-IT" smtClean="0"/>
              <a:t>18/04/2026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754DDA-B4BF-63C9-F5E4-05159A639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802456E-F1EC-2B8D-9AA9-ABF486BFB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51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>
            <a:extLst>
              <a:ext uri="{FF2B5EF4-FFF2-40B4-BE49-F238E27FC236}">
                <a16:creationId xmlns:a16="http://schemas.microsoft.com/office/drawing/2014/main" id="{0D9F41AC-2074-A8C8-7E70-E13FAE64C4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99" t="23970" r="25626" b="8707"/>
          <a:stretch>
            <a:fillRect/>
          </a:stretch>
        </p:blipFill>
        <p:spPr>
          <a:xfrm>
            <a:off x="1017645" y="1884991"/>
            <a:ext cx="4989967" cy="4105431"/>
          </a:xfrm>
          <a:prstGeom prst="rect">
            <a:avLst/>
          </a:prstGeom>
        </p:spPr>
      </p:pic>
      <p:sp>
        <p:nvSpPr>
          <p:cNvPr id="2" name="Ovale 1">
            <a:extLst>
              <a:ext uri="{FF2B5EF4-FFF2-40B4-BE49-F238E27FC236}">
                <a16:creationId xmlns:a16="http://schemas.microsoft.com/office/drawing/2014/main" id="{404D316F-A008-7814-C4DD-640F256572A5}"/>
              </a:ext>
            </a:extLst>
          </p:cNvPr>
          <p:cNvSpPr/>
          <p:nvPr/>
        </p:nvSpPr>
        <p:spPr>
          <a:xfrm>
            <a:off x="3609946" y="2685493"/>
            <a:ext cx="1207476" cy="345881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720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B54377A-807A-01CF-3D7A-9EF18D8F4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559" y="2386414"/>
            <a:ext cx="5379065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Group A patients experienced lower values of:</a:t>
            </a: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Body Mass Index (BMI)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Appendicular Skeletal Muscle Mass (ASMM)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Fat mass </a:t>
            </a: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 significant differences between groups were observed in:</a:t>
            </a: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Fat-Free Mass (FFM)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Phase angle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GB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Higher prevalence of sarcopenia was observed in Group A </a:t>
            </a:r>
            <a:r>
              <a:rPr kumimoji="0" lang="en-GB" sz="180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(65,4% vs 39,8%) 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3D2346A-9441-B356-03B0-E788E05BD5D8}"/>
              </a:ext>
            </a:extLst>
          </p:cNvPr>
          <p:cNvSpPr txBox="1"/>
          <p:nvPr/>
        </p:nvSpPr>
        <p:spPr>
          <a:xfrm>
            <a:off x="5641811" y="1151229"/>
            <a:ext cx="1476250" cy="46166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RESULTS</a:t>
            </a:r>
            <a:r>
              <a:rPr lang="it-IT" sz="1800" b="1" dirty="0">
                <a:solidFill>
                  <a:srgbClr val="002060"/>
                </a:solidFill>
              </a:rPr>
              <a:t> </a:t>
            </a:r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03BDD74A-F186-62BD-03EE-F495AA80B763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77A8A3C-F64F-D389-730A-4A538D7178AA}"/>
              </a:ext>
            </a:extLst>
          </p:cNvPr>
          <p:cNvSpPr txBox="1"/>
          <p:nvPr/>
        </p:nvSpPr>
        <p:spPr>
          <a:xfrm>
            <a:off x="1571884" y="2541759"/>
            <a:ext cx="301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/>
              <a:t>*</a:t>
            </a:r>
            <a:endParaRPr lang="it-IT" sz="1400" b="1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3656146-12B6-FFE8-B1BB-752F739936A3}"/>
              </a:ext>
            </a:extLst>
          </p:cNvPr>
          <p:cNvSpPr txBox="1"/>
          <p:nvPr/>
        </p:nvSpPr>
        <p:spPr>
          <a:xfrm>
            <a:off x="4154281" y="3228945"/>
            <a:ext cx="301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/>
              <a:t>*</a:t>
            </a:r>
            <a:endParaRPr lang="it-IT" sz="1400" b="1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8E0AF39-14E7-3711-08DE-624DE4951B85}"/>
              </a:ext>
            </a:extLst>
          </p:cNvPr>
          <p:cNvSpPr txBox="1"/>
          <p:nvPr/>
        </p:nvSpPr>
        <p:spPr>
          <a:xfrm>
            <a:off x="1402162" y="5990422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>
                <a:solidFill>
                  <a:srgbClr val="002060"/>
                </a:solidFill>
              </a:rPr>
              <a:t>*</a:t>
            </a:r>
            <a:r>
              <a:rPr lang="it-IT" sz="1400" dirty="0" err="1">
                <a:solidFill>
                  <a:srgbClr val="002060"/>
                </a:solidFill>
              </a:rPr>
              <a:t>p</a:t>
            </a:r>
            <a:r>
              <a:rPr lang="it-IT" sz="1400" dirty="0">
                <a:solidFill>
                  <a:srgbClr val="002060"/>
                </a:solidFill>
              </a:rPr>
              <a:t>&lt;0,05</a:t>
            </a: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50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EE50AF3D-C74B-AC46-B7F5-C31BCDBE83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449" t="23423" r="25183" b="9666"/>
          <a:stretch>
            <a:fillRect/>
          </a:stretch>
        </p:blipFill>
        <p:spPr>
          <a:xfrm>
            <a:off x="6691926" y="1383527"/>
            <a:ext cx="4777259" cy="3544247"/>
          </a:xfrm>
          <a:prstGeom prst="rect">
            <a:avLst/>
          </a:prstGeom>
        </p:spPr>
      </p:pic>
      <p:sp>
        <p:nvSpPr>
          <p:cNvPr id="4" name="Titolo 3">
            <a:extLst>
              <a:ext uri="{FF2B5EF4-FFF2-40B4-BE49-F238E27FC236}">
                <a16:creationId xmlns:a16="http://schemas.microsoft.com/office/drawing/2014/main" id="{CABA87AE-5A5F-1747-17B2-A7CE79875D7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540456" y="1096987"/>
            <a:ext cx="1597645" cy="426848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RESULTS</a:t>
            </a:r>
            <a:endParaRPr lang="it-IT" dirty="0"/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EE13E821-2551-BAD8-AAE5-3951EB1687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216" t="38938" r="31236" b="26949"/>
          <a:stretch>
            <a:fillRect/>
          </a:stretch>
        </p:blipFill>
        <p:spPr>
          <a:xfrm>
            <a:off x="82822" y="1207660"/>
            <a:ext cx="5417253" cy="3908847"/>
          </a:xfrm>
          <a:prstGeom prst="rect">
            <a:avLst/>
          </a:prstGeom>
        </p:spPr>
      </p:pic>
      <p:sp>
        <p:nvSpPr>
          <p:cNvPr id="23" name="Rectangle 3">
            <a:extLst>
              <a:ext uri="{FF2B5EF4-FFF2-40B4-BE49-F238E27FC236}">
                <a16:creationId xmlns:a16="http://schemas.microsoft.com/office/drawing/2014/main" id="{4F298B99-7D0C-163A-927F-33FE3B180F33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758971" y="5328356"/>
            <a:ext cx="419946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GB" sz="180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Sarcopenia is more prevalent in patients with low protein intake </a:t>
            </a:r>
            <a:endParaRPr lang="en-GB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0" lang="en-GB" sz="180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ost patients with higher protein intake are non-sarcopenic</a:t>
            </a:r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B3622A50-042B-EB94-5F8A-7A58EF7F2EEA}"/>
              </a:ext>
            </a:extLst>
          </p:cNvPr>
          <p:cNvSpPr/>
          <p:nvPr/>
        </p:nvSpPr>
        <p:spPr>
          <a:xfrm>
            <a:off x="324728" y="1143762"/>
            <a:ext cx="1799809" cy="40684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518E7898-E693-D243-1B77-AE87CC914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5855" y="5340790"/>
            <a:ext cx="56528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Lower protein intake in Group A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Lower consumption of processed meat in Group A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significant differences for UPF and other food group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450EA6B9-B1B5-2B97-429E-897766540028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9B30218-F180-7677-FF64-1F47F7E1E867}"/>
              </a:ext>
            </a:extLst>
          </p:cNvPr>
          <p:cNvSpPr txBox="1"/>
          <p:nvPr/>
        </p:nvSpPr>
        <p:spPr>
          <a:xfrm>
            <a:off x="7811736" y="2130029"/>
            <a:ext cx="266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*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34F4514-5BFC-53C5-DD1A-EF8146E7803D}"/>
              </a:ext>
            </a:extLst>
          </p:cNvPr>
          <p:cNvSpPr txBox="1"/>
          <p:nvPr/>
        </p:nvSpPr>
        <p:spPr>
          <a:xfrm>
            <a:off x="2303813" y="4989500"/>
            <a:ext cx="6687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*</a:t>
            </a:r>
            <a:r>
              <a:rPr lang="it-IT" sz="1100" dirty="0" err="1"/>
              <a:t>p</a:t>
            </a:r>
            <a:r>
              <a:rPr lang="it-IT" sz="1100" dirty="0"/>
              <a:t>&lt;0,05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7465B8B-F717-1B4A-F941-19F043B3C1AE}"/>
              </a:ext>
            </a:extLst>
          </p:cNvPr>
          <p:cNvSpPr txBox="1"/>
          <p:nvPr/>
        </p:nvSpPr>
        <p:spPr>
          <a:xfrm>
            <a:off x="7342178" y="4854897"/>
            <a:ext cx="6687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*</a:t>
            </a:r>
            <a:r>
              <a:rPr lang="it-IT" sz="1100" dirty="0" err="1"/>
              <a:t>p</a:t>
            </a:r>
            <a:r>
              <a:rPr lang="it-IT" sz="1100" dirty="0"/>
              <a:t>&lt;0,05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B089146-3F95-3EF5-BCFE-D1FBCADC1787}"/>
              </a:ext>
            </a:extLst>
          </p:cNvPr>
          <p:cNvSpPr txBox="1"/>
          <p:nvPr/>
        </p:nvSpPr>
        <p:spPr>
          <a:xfrm>
            <a:off x="9176710" y="3793010"/>
            <a:ext cx="266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*</a:t>
            </a:r>
          </a:p>
        </p:txBody>
      </p:sp>
      <p:sp>
        <p:nvSpPr>
          <p:cNvPr id="3" name="Ovale 2">
            <a:extLst>
              <a:ext uri="{FF2B5EF4-FFF2-40B4-BE49-F238E27FC236}">
                <a16:creationId xmlns:a16="http://schemas.microsoft.com/office/drawing/2014/main" id="{EB2C7B34-51F0-6F52-953D-AB97272900D0}"/>
              </a:ext>
            </a:extLst>
          </p:cNvPr>
          <p:cNvSpPr/>
          <p:nvPr/>
        </p:nvSpPr>
        <p:spPr>
          <a:xfrm>
            <a:off x="6801166" y="1182640"/>
            <a:ext cx="1799809" cy="40684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24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F4149-6D5F-7C59-F1DB-7A7DAE31F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A31F4E57-8062-BAAF-70C0-96826A9B716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00723" y="1183284"/>
            <a:ext cx="1773043" cy="426848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RESULTS</a:t>
            </a:r>
            <a:endParaRPr lang="it-IT" dirty="0"/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B6231762-0316-551C-CD27-D3D7B41BC1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600264"/>
              </p:ext>
            </p:extLst>
          </p:nvPr>
        </p:nvGraphicFramePr>
        <p:xfrm>
          <a:off x="2509610" y="1786979"/>
          <a:ext cx="7172779" cy="4688477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607345">
                  <a:extLst>
                    <a:ext uri="{9D8B030D-6E8A-4147-A177-3AD203B41FA5}">
                      <a16:colId xmlns:a16="http://schemas.microsoft.com/office/drawing/2014/main" val="3264835209"/>
                    </a:ext>
                  </a:extLst>
                </a:gridCol>
                <a:gridCol w="1261766">
                  <a:extLst>
                    <a:ext uri="{9D8B030D-6E8A-4147-A177-3AD203B41FA5}">
                      <a16:colId xmlns:a16="http://schemas.microsoft.com/office/drawing/2014/main" val="4267220322"/>
                    </a:ext>
                  </a:extLst>
                </a:gridCol>
                <a:gridCol w="1434556">
                  <a:extLst>
                    <a:ext uri="{9D8B030D-6E8A-4147-A177-3AD203B41FA5}">
                      <a16:colId xmlns:a16="http://schemas.microsoft.com/office/drawing/2014/main" val="696238907"/>
                    </a:ext>
                  </a:extLst>
                </a:gridCol>
                <a:gridCol w="1434556">
                  <a:extLst>
                    <a:ext uri="{9D8B030D-6E8A-4147-A177-3AD203B41FA5}">
                      <a16:colId xmlns:a16="http://schemas.microsoft.com/office/drawing/2014/main" val="3477686101"/>
                    </a:ext>
                  </a:extLst>
                </a:gridCol>
                <a:gridCol w="1434556">
                  <a:extLst>
                    <a:ext uri="{9D8B030D-6E8A-4147-A177-3AD203B41FA5}">
                      <a16:colId xmlns:a16="http://schemas.microsoft.com/office/drawing/2014/main" val="4270918785"/>
                    </a:ext>
                  </a:extLst>
                </a:gridCol>
              </a:tblGrid>
              <a:tr h="3986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 err="1">
                          <a:solidFill>
                            <a:srgbClr val="002060"/>
                          </a:solidFill>
                        </a:rPr>
                        <a:t>Factor</a:t>
                      </a:r>
                      <a:endParaRPr lang="it-IT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rgbClr val="002060"/>
                          </a:solidFill>
                        </a:rPr>
                        <a:t>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rgbClr val="002060"/>
                          </a:solidFill>
                        </a:rPr>
                        <a:t>95% 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rgbClr val="002060"/>
                          </a:solidFill>
                        </a:rPr>
                        <a:t>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it-IT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4340567"/>
                  </a:ext>
                </a:extLst>
              </a:tr>
              <a:tr h="2968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N° </a:t>
                      </a:r>
                      <a:r>
                        <a:rPr lang="it-IT" dirty="0" err="1">
                          <a:solidFill>
                            <a:srgbClr val="002060"/>
                          </a:solidFill>
                        </a:rPr>
                        <a:t>biologics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1.58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0.74 – 3.39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0.237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NS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3016478"/>
                  </a:ext>
                </a:extLst>
              </a:tr>
              <a:tr h="74215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 err="1">
                          <a:solidFill>
                            <a:srgbClr val="002060"/>
                          </a:solidFill>
                        </a:rPr>
                        <a:t>Protein</a:t>
                      </a: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it-IT" dirty="0" err="1">
                          <a:solidFill>
                            <a:srgbClr val="002060"/>
                          </a:solidFill>
                        </a:rPr>
                        <a:t>consumption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0.25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0.08 – 0.73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0.012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 err="1">
                          <a:solidFill>
                            <a:srgbClr val="002060"/>
                          </a:solidFill>
                        </a:rPr>
                        <a:t>Protective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606126"/>
                  </a:ext>
                </a:extLst>
              </a:tr>
              <a:tr h="51950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Age (years)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1.03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1.00 – 1.07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0.023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rgbClr val="002060"/>
                          </a:solidFill>
                        </a:rPr>
                        <a:t>Risk </a:t>
                      </a:r>
                      <a:r>
                        <a:rPr lang="it-IT" b="1" dirty="0" err="1">
                          <a:solidFill>
                            <a:srgbClr val="002060"/>
                          </a:solidFill>
                        </a:rPr>
                        <a:t>factor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650759"/>
                  </a:ext>
                </a:extLst>
              </a:tr>
              <a:tr h="51950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Processed meat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0.84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0.37 – 1.92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0.679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NS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41781"/>
                  </a:ext>
                </a:extLst>
              </a:tr>
              <a:tr h="74215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UPF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0.89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0.36 – 2.22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0.809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NS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629477"/>
                  </a:ext>
                </a:extLst>
              </a:tr>
              <a:tr h="2968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Red </a:t>
                      </a:r>
                      <a:r>
                        <a:rPr lang="it-IT" dirty="0" err="1">
                          <a:solidFill>
                            <a:srgbClr val="002060"/>
                          </a:solidFill>
                        </a:rPr>
                        <a:t>meat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0.31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0.11 – 0.92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0.035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 err="1">
                          <a:solidFill>
                            <a:srgbClr val="002060"/>
                          </a:solidFill>
                        </a:rPr>
                        <a:t>Protective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963226"/>
                  </a:ext>
                </a:extLst>
              </a:tr>
              <a:tr h="51950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SBS risk and multiple </a:t>
                      </a:r>
                      <a:r>
                        <a:rPr lang="it-IT" dirty="0" err="1">
                          <a:solidFill>
                            <a:srgbClr val="002060"/>
                          </a:solidFill>
                        </a:rPr>
                        <a:t>resection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dirty="0">
                          <a:solidFill>
                            <a:srgbClr val="002060"/>
                          </a:solidFill>
                        </a:rPr>
                        <a:t>3.47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>
                          <a:solidFill>
                            <a:srgbClr val="002060"/>
                          </a:solidFill>
                        </a:rPr>
                        <a:t>1.24 – 9.70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0.017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b="1" dirty="0">
                          <a:solidFill>
                            <a:srgbClr val="002060"/>
                          </a:solidFill>
                        </a:rPr>
                        <a:t>Risk </a:t>
                      </a:r>
                      <a:r>
                        <a:rPr lang="it-IT" b="1" dirty="0" err="1">
                          <a:solidFill>
                            <a:srgbClr val="002060"/>
                          </a:solidFill>
                        </a:rPr>
                        <a:t>factor</a:t>
                      </a:r>
                      <a:endParaRPr lang="it-IT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82776"/>
                  </a:ext>
                </a:extLst>
              </a:tr>
            </a:tbl>
          </a:graphicData>
        </a:graphic>
      </p:graphicFrame>
      <p:sp>
        <p:nvSpPr>
          <p:cNvPr id="2" name="Rettangolo 1">
            <a:extLst>
              <a:ext uri="{FF2B5EF4-FFF2-40B4-BE49-F238E27FC236}">
                <a16:creationId xmlns:a16="http://schemas.microsoft.com/office/drawing/2014/main" id="{FE4260C5-B4C8-D83E-AFA9-D1D5860B0BD2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1638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B72C2F-D4AD-2E69-FB75-48DD8857F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0079" y="4102885"/>
            <a:ext cx="9144000" cy="2142124"/>
          </a:xfrm>
        </p:spPr>
        <p:txBody>
          <a:bodyPr/>
          <a:lstStyle/>
          <a:p>
            <a:r>
              <a:rPr lang="it-IT" sz="2800" b="1" dirty="0">
                <a:solidFill>
                  <a:srgbClr val="002060"/>
                </a:solidFill>
              </a:rPr>
              <a:t>LIMITS</a:t>
            </a:r>
            <a:br>
              <a:rPr lang="it-IT" b="1" dirty="0"/>
            </a:br>
            <a:br>
              <a:rPr lang="it-IT" b="1" dirty="0"/>
            </a:br>
            <a:br>
              <a:rPr lang="it-IT" b="1" dirty="0"/>
            </a:br>
            <a:br>
              <a:rPr lang="it-IT" b="1" dirty="0"/>
            </a:br>
            <a:br>
              <a:rPr lang="it-IT" b="1" dirty="0"/>
            </a:br>
            <a:r>
              <a:rPr lang="it-IT" dirty="0"/>
              <a:t> </a:t>
            </a:r>
          </a:p>
        </p:txBody>
      </p:sp>
      <p:pic>
        <p:nvPicPr>
          <p:cNvPr id="6146" name="Picture 2" descr="Warning Vector Art, Icons, and Graphics for Free Download">
            <a:extLst>
              <a:ext uri="{FF2B5EF4-FFF2-40B4-BE49-F238E27FC236}">
                <a16:creationId xmlns:a16="http://schemas.microsoft.com/office/drawing/2014/main" id="{4B63401E-2ED7-D59A-767E-7EE02287F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0" y="2420731"/>
            <a:ext cx="2239618" cy="223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D14E0CF-74AB-5F8A-6801-AB133669BA7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717201" y="8098551"/>
            <a:ext cx="63457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305DE9E7-C654-A8BB-2A88-8076B25C6E31}"/>
              </a:ext>
            </a:extLst>
          </p:cNvPr>
          <p:cNvSpPr/>
          <p:nvPr/>
        </p:nvSpPr>
        <p:spPr>
          <a:xfrm>
            <a:off x="5410201" y="1631661"/>
            <a:ext cx="1563756" cy="503582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3A530CB-7BEA-BEE7-B3B5-D1146477A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599" y="2810223"/>
            <a:ext cx="7788925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SBS group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not compared with the entire non-SBS population, limiting the ability to specifically identify the impact and distinct effects of SBS.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 stratification based on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handgrip strength </a:t>
            </a: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was performed, preventing a more detailed assessment of muscle function.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cross-sectional design 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allows only the identification of associations and does not permit conclusions on causality; prospective studies are needed to better assess dietary, clinical, and nutritional status variations over time</a:t>
            </a:r>
            <a:r>
              <a:rPr lang="it-IT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altLang="it-IT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005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8B03E93D-0C73-76FC-63F1-7DD52495EAE2}"/>
              </a:ext>
            </a:extLst>
          </p:cNvPr>
          <p:cNvSpPr txBox="1"/>
          <p:nvPr/>
        </p:nvSpPr>
        <p:spPr>
          <a:xfrm>
            <a:off x="4314194" y="1407246"/>
            <a:ext cx="2800284" cy="52322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 CONCLUSIONS</a:t>
            </a:r>
            <a:endParaRPr lang="it-IT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FF8E7A50-3D0D-02F6-D335-893E9704C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628" y="2123213"/>
            <a:ext cx="1040674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Sarcopenia in Crohn’s disease may be influenced by a combination of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clinical, nutritional and surgical factors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Short bowel syndrome and multiple intestinal resections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significantly increase the risk of sarcopenia 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Higher protein intake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appears to play a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protective role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Early and comprehensive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nutritional assessment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including surgical history, is essential for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risk stratification and personalized management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820A5427-3839-F0C4-3466-7DEB63E6FB17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2640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C567D7-3DC1-30AB-EDBB-3BB0E40604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6024"/>
            <a:ext cx="9144000" cy="2387600"/>
          </a:xfrm>
        </p:spPr>
        <p:txBody>
          <a:bodyPr/>
          <a:lstStyle/>
          <a:p>
            <a:r>
              <a:rPr lang="it-IT" b="1" dirty="0">
                <a:solidFill>
                  <a:srgbClr val="002060"/>
                </a:solidFill>
              </a:rPr>
              <a:t>THANK YOU FOR YOUR ATTENTION </a:t>
            </a:r>
            <a:br>
              <a:rPr lang="it-IT" b="1" dirty="0">
                <a:solidFill>
                  <a:srgbClr val="002060"/>
                </a:solidFill>
              </a:rPr>
            </a:b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B8791E6-07EC-8FDE-ED7E-BB4A26CEA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742763" y="4714478"/>
            <a:ext cx="4706473" cy="820347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C9D0A56D-C3C8-814D-DD3C-0029F4E1A8CC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667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02D71E3-8845-6F05-9D26-8BA4A250CCE8}"/>
              </a:ext>
            </a:extLst>
          </p:cNvPr>
          <p:cNvSpPr txBox="1"/>
          <p:nvPr/>
        </p:nvSpPr>
        <p:spPr>
          <a:xfrm>
            <a:off x="1045029" y="2231571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 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96BB881-EB71-156F-CBE7-C7D567E81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743861"/>
              </p:ext>
            </p:extLst>
          </p:nvPr>
        </p:nvGraphicFramePr>
        <p:xfrm>
          <a:off x="1868328" y="1668928"/>
          <a:ext cx="8647271" cy="1643189"/>
        </p:xfrm>
        <a:graphic>
          <a:graphicData uri="http://schemas.openxmlformats.org/drawingml/2006/table">
            <a:tbl>
              <a:tblPr/>
              <a:tblGrid>
                <a:gridCol w="8647271">
                  <a:extLst>
                    <a:ext uri="{9D8B030D-6E8A-4147-A177-3AD203B41FA5}">
                      <a16:colId xmlns:a16="http://schemas.microsoft.com/office/drawing/2014/main" val="2643275096"/>
                    </a:ext>
                  </a:extLst>
                </a:gridCol>
              </a:tblGrid>
              <a:tr h="1643189">
                <a:tc>
                  <a:txBody>
                    <a:bodyPr/>
                    <a:lstStyle/>
                    <a:p>
                      <a:pPr algn="ctr" defTabSz="914400" rtl="0" eaLnBrk="1" fontAlgn="ctr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it-IT" sz="3200" b="1" i="0" u="none" strike="noStrike" kern="1200" dirty="0">
                          <a:solidFill>
                            <a:srgbClr val="00204F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DETERMINANTS OF SARCOPENIA IN CROHN’S DISEASE: EFFECTS OF SHORT BOWEL SYNDROME AND PROTEIN INTAKE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209979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40A3CC65-CFFB-9C91-DCB4-BA78557EEF75}"/>
              </a:ext>
            </a:extLst>
          </p:cNvPr>
          <p:cNvSpPr txBox="1"/>
          <p:nvPr/>
        </p:nvSpPr>
        <p:spPr>
          <a:xfrm>
            <a:off x="2536222" y="5033593"/>
            <a:ext cx="74676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Guia Becherucci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Angelo Del Gaudio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Jacopo Iaccarino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Federica Di Vincenzo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Elisa Foscarini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Francesca Profeta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Barbara Rondinone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Sonia Distante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Valentina Petito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Letizia Masi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Sara Troisi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Maria Chiara Mentella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Loris Riccardo Lopetuso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Alfredo Papa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it-IT" sz="1050" b="1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Franco Scaldaferri</a:t>
            </a:r>
            <a:r>
              <a:rPr lang="it-IT" sz="1050" b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F7C94CD-3857-27A1-86F9-1B306F74F073}"/>
              </a:ext>
            </a:extLst>
          </p:cNvPr>
          <p:cNvSpPr txBox="1"/>
          <p:nvPr/>
        </p:nvSpPr>
        <p:spPr>
          <a:xfrm>
            <a:off x="3360235" y="3784440"/>
            <a:ext cx="6096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b="1" i="1" dirty="0">
                <a:solidFill>
                  <a:srgbClr val="002060"/>
                </a:solidFill>
              </a:rPr>
              <a:t>Dr. Guia Becherucci </a:t>
            </a:r>
          </a:p>
          <a:p>
            <a:pPr algn="ctr"/>
            <a:r>
              <a:rPr lang="it-IT" sz="1600" i="1" dirty="0">
                <a:solidFill>
                  <a:srgbClr val="002060"/>
                </a:solidFill>
              </a:rPr>
              <a:t>RD, </a:t>
            </a:r>
            <a:r>
              <a:rPr lang="it-IT" sz="1600" i="1" dirty="0" err="1">
                <a:solidFill>
                  <a:srgbClr val="002060"/>
                </a:solidFill>
              </a:rPr>
              <a:t>Registred</a:t>
            </a:r>
            <a:r>
              <a:rPr lang="it-IT" sz="1600" i="1" dirty="0">
                <a:solidFill>
                  <a:srgbClr val="002060"/>
                </a:solidFill>
              </a:rPr>
              <a:t> </a:t>
            </a:r>
            <a:r>
              <a:rPr lang="it-IT" sz="1600" i="1" dirty="0" err="1">
                <a:solidFill>
                  <a:srgbClr val="002060"/>
                </a:solidFill>
              </a:rPr>
              <a:t>Dietitian</a:t>
            </a:r>
            <a:endParaRPr lang="it-IT" sz="1600" i="1" dirty="0">
              <a:solidFill>
                <a:srgbClr val="002060"/>
              </a:solidFill>
            </a:endParaRPr>
          </a:p>
          <a:p>
            <a:pPr algn="ctr"/>
            <a:r>
              <a:rPr lang="it-IT" sz="1600" i="1" dirty="0">
                <a:solidFill>
                  <a:srgbClr val="002060"/>
                </a:solidFill>
              </a:rPr>
              <a:t>UOS Malattie Infiammatorie Croniche Intestinali </a:t>
            </a:r>
          </a:p>
          <a:p>
            <a:pPr algn="ctr"/>
            <a:r>
              <a:rPr lang="it-IT" sz="1600" i="1" dirty="0">
                <a:solidFill>
                  <a:srgbClr val="002060"/>
                </a:solidFill>
              </a:rPr>
              <a:t>CEMAD, Fondazione Policlinico Universitario Agostino Gemelli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533850B-A918-DBAB-B17B-D91A37BB7015}"/>
              </a:ext>
            </a:extLst>
          </p:cNvPr>
          <p:cNvSpPr txBox="1"/>
          <p:nvPr/>
        </p:nvSpPr>
        <p:spPr>
          <a:xfrm>
            <a:off x="3360235" y="5782609"/>
            <a:ext cx="6096000" cy="379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  CEMAD Digestive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Disease</a:t>
            </a:r>
            <a:r>
              <a:rPr lang="it-IT" sz="1400" i="1" baseline="30000" dirty="0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Center, IBD Unit- Dipartimento di Medicina e Chirurgia Traslazionale, Fondazione Policlinico Gemelli IRCCS, Università Cattolica del Sacro Cuore, Rome, </a:t>
            </a:r>
            <a:r>
              <a:rPr lang="it-IT" sz="1400" i="1" baseline="30000" dirty="0" err="1">
                <a:solidFill>
                  <a:srgbClr val="00206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Italy</a:t>
            </a:r>
            <a:endParaRPr lang="it-IT" sz="1400" i="1" baseline="30000" dirty="0">
              <a:solidFill>
                <a:srgbClr val="00206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620A841-0729-7868-A494-7CBBD9DA5A9D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6BE4C-B4AF-942F-5544-47D3A5C3D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1500894-F322-9E90-D00F-05A499812723}"/>
              </a:ext>
            </a:extLst>
          </p:cNvPr>
          <p:cNvSpPr txBox="1"/>
          <p:nvPr/>
        </p:nvSpPr>
        <p:spPr>
          <a:xfrm>
            <a:off x="337457" y="3198167"/>
            <a:ext cx="6233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</a:rPr>
              <a:t>NO CONFLICTS OF INTERESTS TO DECLARE</a:t>
            </a:r>
            <a:r>
              <a:rPr lang="it-IT" sz="2400" dirty="0">
                <a:solidFill>
                  <a:srgbClr val="002060"/>
                </a:solidFill>
              </a:rPr>
              <a:t>. </a:t>
            </a:r>
            <a:r>
              <a:rPr lang="it-IT" sz="2400" dirty="0"/>
              <a:t>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A40D9F9-F4A1-32F5-75C1-00622A892E17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3596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AB10A-01FD-083A-0909-D4B678FB1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4C70215-BB21-7EA1-94DD-06B456AE0515}"/>
              </a:ext>
            </a:extLst>
          </p:cNvPr>
          <p:cNvSpPr txBox="1"/>
          <p:nvPr/>
        </p:nvSpPr>
        <p:spPr>
          <a:xfrm>
            <a:off x="6096000" y="1351210"/>
            <a:ext cx="2690092" cy="52322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 BACKGROUND</a:t>
            </a:r>
            <a:r>
              <a:rPr lang="it-IT" sz="2800" b="1" dirty="0">
                <a:solidFill>
                  <a:srgbClr val="C00000"/>
                </a:solidFill>
              </a:rPr>
              <a:t> </a:t>
            </a:r>
            <a:r>
              <a:rPr lang="it-IT" sz="24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C5E0720-EE39-AEC7-FACC-D9DF38C2911E}"/>
              </a:ext>
            </a:extLst>
          </p:cNvPr>
          <p:cNvSpPr txBox="1"/>
          <p:nvPr/>
        </p:nvSpPr>
        <p:spPr>
          <a:xfrm>
            <a:off x="0" y="6010151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0" i="0" dirty="0" err="1">
                <a:solidFill>
                  <a:srgbClr val="002060"/>
                </a:solidFill>
                <a:effectLst/>
                <a:latin typeface="Helvetica Neue" panose="02000503000000020004" pitchFamily="2" charset="0"/>
              </a:rPr>
              <a:t>Pessarelli</a:t>
            </a:r>
            <a:r>
              <a:rPr lang="it-IT" sz="1200" b="0" i="0" dirty="0">
                <a:solidFill>
                  <a:srgbClr val="002060"/>
                </a:solidFill>
                <a:effectLst/>
                <a:latin typeface="Helvetica Neue" panose="02000503000000020004" pitchFamily="2" charset="0"/>
              </a:rPr>
              <a:t>, T. </a:t>
            </a:r>
            <a:r>
              <a:rPr lang="it-IT" sz="1200" b="0" dirty="0">
                <a:solidFill>
                  <a:srgbClr val="002060"/>
                </a:solidFill>
                <a:effectLst/>
                <a:latin typeface="Helvetica Neue" panose="02000503000000020004" pitchFamily="2" charset="0"/>
              </a:rPr>
              <a:t>et al. </a:t>
            </a:r>
            <a:r>
              <a:rPr lang="it-IT" sz="1200" b="0" dirty="0" err="1">
                <a:solidFill>
                  <a:srgbClr val="002060"/>
                </a:solidFill>
                <a:effectLst/>
                <a:latin typeface="Helvetica Neue" panose="02000503000000020004" pitchFamily="2" charset="0"/>
              </a:rPr>
              <a:t>Nutrients</a:t>
            </a:r>
            <a:r>
              <a:rPr lang="it-IT" sz="1200" b="0" dirty="0">
                <a:solidFill>
                  <a:srgbClr val="002060"/>
                </a:solidFill>
                <a:effectLst/>
                <a:latin typeface="Helvetica Neue" panose="02000503000000020004" pitchFamily="2" charset="0"/>
              </a:rPr>
              <a:t> </a:t>
            </a:r>
            <a:r>
              <a:rPr lang="it-IT" sz="1200" dirty="0">
                <a:solidFill>
                  <a:srgbClr val="002060"/>
                </a:solidFill>
                <a:effectLst/>
                <a:latin typeface="Helvetica Neue" panose="02000503000000020004" pitchFamily="2" charset="0"/>
              </a:rPr>
              <a:t>2024</a:t>
            </a:r>
          </a:p>
          <a:p>
            <a:r>
              <a:rPr lang="it-IT" sz="1200" dirty="0">
                <a:solidFill>
                  <a:srgbClr val="002060"/>
                </a:solidFill>
                <a:latin typeface="Helvetica Neue" panose="02000503000000020004" pitchFamily="2" charset="0"/>
              </a:rPr>
              <a:t>Parisio L, et al. </a:t>
            </a:r>
            <a:r>
              <a:rPr lang="it-IT" sz="1200" dirty="0" err="1">
                <a:solidFill>
                  <a:srgbClr val="002060"/>
                </a:solidFill>
                <a:latin typeface="Helvetica Neue" panose="02000503000000020004" pitchFamily="2" charset="0"/>
              </a:rPr>
              <a:t>J</a:t>
            </a:r>
            <a:r>
              <a:rPr lang="it-IT" sz="1200" dirty="0">
                <a:solidFill>
                  <a:srgbClr val="002060"/>
                </a:solidFill>
                <a:latin typeface="Helvetica Neue" panose="02000503000000020004" pitchFamily="2" charset="0"/>
              </a:rPr>
              <a:t> </a:t>
            </a:r>
            <a:r>
              <a:rPr lang="it-IT" sz="1200" dirty="0" err="1">
                <a:solidFill>
                  <a:srgbClr val="002060"/>
                </a:solidFill>
                <a:latin typeface="Helvetica Neue" panose="02000503000000020004" pitchFamily="2" charset="0"/>
              </a:rPr>
              <a:t>Clin</a:t>
            </a:r>
            <a:r>
              <a:rPr lang="it-IT" sz="1200" dirty="0">
                <a:solidFill>
                  <a:srgbClr val="002060"/>
                </a:solidFill>
                <a:latin typeface="Helvetica Neue" panose="02000503000000020004" pitchFamily="2" charset="0"/>
              </a:rPr>
              <a:t> </a:t>
            </a:r>
            <a:r>
              <a:rPr lang="it-IT" sz="1200" dirty="0" err="1">
                <a:solidFill>
                  <a:srgbClr val="002060"/>
                </a:solidFill>
                <a:latin typeface="Helvetica Neue" panose="02000503000000020004" pitchFamily="2" charset="0"/>
              </a:rPr>
              <a:t>Med</a:t>
            </a:r>
            <a:r>
              <a:rPr lang="it-IT" sz="1200" dirty="0">
                <a:solidFill>
                  <a:srgbClr val="002060"/>
                </a:solidFill>
                <a:latin typeface="Helvetica Neue" panose="02000503000000020004" pitchFamily="2" charset="0"/>
              </a:rPr>
              <a:t>. 2025</a:t>
            </a:r>
          </a:p>
        </p:txBody>
      </p:sp>
      <p:pic>
        <p:nvPicPr>
          <p:cNvPr id="12290" name="Picture 2" descr="Inflammatory Bowel Disease (IBD) | Johns Hopkins Medicine">
            <a:extLst>
              <a:ext uri="{FF2B5EF4-FFF2-40B4-BE49-F238E27FC236}">
                <a16:creationId xmlns:a16="http://schemas.microsoft.com/office/drawing/2014/main" id="{E9E06BE7-4A36-97A6-65D0-76B8869E48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3" t="15320" b="14365"/>
          <a:stretch>
            <a:fillRect/>
          </a:stretch>
        </p:blipFill>
        <p:spPr bwMode="auto">
          <a:xfrm>
            <a:off x="1425009" y="914477"/>
            <a:ext cx="1886904" cy="261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318F9702-D27F-DA2A-3FCE-454FBAA36529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51" name="Picture 3" descr="Perdita di massa muscolare e forza illustrazione vettoriale della sarcopenia  Differenza tra muscolo di giovane età | Vettore Premium">
            <a:extLst>
              <a:ext uri="{FF2B5EF4-FFF2-40B4-BE49-F238E27FC236}">
                <a16:creationId xmlns:a16="http://schemas.microsoft.com/office/drawing/2014/main" id="{1C63C2CE-C3BE-9920-2777-B56C5D97FB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9" r="6540"/>
          <a:stretch>
            <a:fillRect/>
          </a:stretch>
        </p:blipFill>
        <p:spPr bwMode="auto">
          <a:xfrm>
            <a:off x="556430" y="3531564"/>
            <a:ext cx="3563808" cy="234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91C1DADC-FDE1-D89B-F2E8-5124F5A240B4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988817" y="2186459"/>
            <a:ext cx="6506816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Crohn’s disease (CD) is a chronic inflammatory bowel disease often requiring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intestinal resections.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When the remaining small intestine is &lt;200 cm, patients may develop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short bowel syndrome (SBS).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CD is a major cause of SBS, which occurs in up to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5.9% of surgical patients.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These conditions are frequently associated with 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malnutrition and altered body composition,</a:t>
            </a: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potentially leading to sarcopenia.</a:t>
            </a:r>
          </a:p>
        </p:txBody>
      </p:sp>
    </p:spTree>
    <p:extLst>
      <p:ext uri="{BB962C8B-B14F-4D97-AF65-F5344CB8AC3E}">
        <p14:creationId xmlns:p14="http://schemas.microsoft.com/office/powerpoint/2010/main" val="2038846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8B522-94A4-00BF-E2CE-FFFAD783C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03500E8B-2104-E2DB-78B3-7E64AA3A3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583" y="1134319"/>
            <a:ext cx="9389569" cy="512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CEE13D64-92E4-A872-D248-5E068D51FC9F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B1029DC-A48C-80A7-5967-36448139F1DD}"/>
              </a:ext>
            </a:extLst>
          </p:cNvPr>
          <p:cNvSpPr txBox="1"/>
          <p:nvPr/>
        </p:nvSpPr>
        <p:spPr>
          <a:xfrm>
            <a:off x="-3716" y="6013916"/>
            <a:ext cx="609971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b="0" i="0" dirty="0" err="1">
                <a:solidFill>
                  <a:srgbClr val="002060"/>
                </a:solidFill>
                <a:effectLst/>
                <a:latin typeface="system-ui"/>
              </a:rPr>
              <a:t>Calvez</a:t>
            </a:r>
            <a:r>
              <a:rPr lang="it-IT" sz="1100" b="0" i="0" dirty="0">
                <a:solidFill>
                  <a:srgbClr val="002060"/>
                </a:solidFill>
                <a:effectLst/>
                <a:latin typeface="system-ui"/>
              </a:rPr>
              <a:t> V, Becherucci G, et al. </a:t>
            </a:r>
            <a:r>
              <a:rPr lang="it-IT" sz="1100" b="0" i="0" dirty="0" err="1">
                <a:solidFill>
                  <a:srgbClr val="002060"/>
                </a:solidFill>
                <a:effectLst/>
                <a:latin typeface="system-ui"/>
              </a:rPr>
              <a:t>Biomedicines</a:t>
            </a:r>
            <a:r>
              <a:rPr lang="it-IT" sz="1100" b="0" i="0" dirty="0">
                <a:solidFill>
                  <a:srgbClr val="002060"/>
                </a:solidFill>
                <a:effectLst/>
                <a:latin typeface="system-ui"/>
              </a:rPr>
              <a:t>. 2024</a:t>
            </a:r>
          </a:p>
          <a:p>
            <a:r>
              <a:rPr lang="it-IT" sz="1100" dirty="0">
                <a:solidFill>
                  <a:srgbClr val="002060"/>
                </a:solidFill>
                <a:latin typeface="system-ui"/>
              </a:rPr>
              <a:t>Cruz-</a:t>
            </a:r>
            <a:r>
              <a:rPr lang="it-IT" sz="1100" dirty="0" err="1">
                <a:solidFill>
                  <a:srgbClr val="002060"/>
                </a:solidFill>
                <a:latin typeface="system-ui"/>
              </a:rPr>
              <a:t>Jentoft</a:t>
            </a:r>
            <a:r>
              <a:rPr lang="it-IT" sz="1100" dirty="0">
                <a:solidFill>
                  <a:srgbClr val="002060"/>
                </a:solidFill>
                <a:latin typeface="system-ui"/>
              </a:rPr>
              <a:t> AJ, et al. Age </a:t>
            </a:r>
            <a:r>
              <a:rPr lang="it-IT" sz="1100" dirty="0" err="1">
                <a:solidFill>
                  <a:srgbClr val="002060"/>
                </a:solidFill>
                <a:latin typeface="system-ui"/>
              </a:rPr>
              <a:t>Ageing</a:t>
            </a:r>
            <a:r>
              <a:rPr lang="it-IT" sz="1100" dirty="0">
                <a:solidFill>
                  <a:srgbClr val="002060"/>
                </a:solidFill>
                <a:latin typeface="system-ui"/>
              </a:rPr>
              <a:t>. 2019</a:t>
            </a:r>
          </a:p>
        </p:txBody>
      </p:sp>
    </p:spTree>
    <p:extLst>
      <p:ext uri="{BB962C8B-B14F-4D97-AF65-F5344CB8AC3E}">
        <p14:creationId xmlns:p14="http://schemas.microsoft.com/office/powerpoint/2010/main" val="624471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efine Clear Objectives">
            <a:extLst>
              <a:ext uri="{FF2B5EF4-FFF2-40B4-BE49-F238E27FC236}">
                <a16:creationId xmlns:a16="http://schemas.microsoft.com/office/drawing/2014/main" id="{5A32F75B-E9CE-EEC1-E8CC-E2402CE96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" t="17966" r="12398"/>
          <a:stretch/>
        </p:blipFill>
        <p:spPr bwMode="auto">
          <a:xfrm>
            <a:off x="0" y="2309446"/>
            <a:ext cx="3993756" cy="2984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ACD510D-B82A-4EA9-DBBE-3201C70186F3}"/>
              </a:ext>
            </a:extLst>
          </p:cNvPr>
          <p:cNvSpPr txBox="1"/>
          <p:nvPr/>
        </p:nvSpPr>
        <p:spPr>
          <a:xfrm>
            <a:off x="5192481" y="1271638"/>
            <a:ext cx="1174865" cy="52322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 AIMS</a:t>
            </a:r>
            <a:r>
              <a:rPr lang="it-IT" b="1" dirty="0">
                <a:solidFill>
                  <a:srgbClr val="002060"/>
                </a:solidFill>
              </a:rPr>
              <a:t> </a:t>
            </a:r>
            <a:endParaRPr lang="it-IT" dirty="0"/>
          </a:p>
        </p:txBody>
      </p:sp>
      <p:sp>
        <p:nvSpPr>
          <p:cNvPr id="8" name="Pentagono 7">
            <a:extLst>
              <a:ext uri="{FF2B5EF4-FFF2-40B4-BE49-F238E27FC236}">
                <a16:creationId xmlns:a16="http://schemas.microsoft.com/office/drawing/2014/main" id="{999EC0D7-A201-D959-415C-195D336DBE7D}"/>
              </a:ext>
            </a:extLst>
          </p:cNvPr>
          <p:cNvSpPr/>
          <p:nvPr/>
        </p:nvSpPr>
        <p:spPr>
          <a:xfrm>
            <a:off x="4648196" y="2309446"/>
            <a:ext cx="7184571" cy="660077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To identify </a:t>
            </a:r>
            <a:r>
              <a:rPr lang="en-GB" b="1"/>
              <a:t>early risk and protective factors for sarcopenia</a:t>
            </a:r>
            <a:r>
              <a:rPr lang="en-GB"/>
              <a:t> in Crohn’s disease</a:t>
            </a:r>
            <a:endParaRPr lang="en-GB" dirty="0"/>
          </a:p>
        </p:txBody>
      </p:sp>
      <p:sp>
        <p:nvSpPr>
          <p:cNvPr id="9" name="Pentagono 8">
            <a:extLst>
              <a:ext uri="{FF2B5EF4-FFF2-40B4-BE49-F238E27FC236}">
                <a16:creationId xmlns:a16="http://schemas.microsoft.com/office/drawing/2014/main" id="{6C7FD29E-9955-B7EF-52A8-AF69AFA05AAA}"/>
              </a:ext>
            </a:extLst>
          </p:cNvPr>
          <p:cNvSpPr/>
          <p:nvPr/>
        </p:nvSpPr>
        <p:spPr>
          <a:xfrm>
            <a:off x="4648195" y="3617483"/>
            <a:ext cx="7184571" cy="660077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To </a:t>
            </a:r>
            <a:r>
              <a:rPr lang="it-IT" dirty="0" err="1"/>
              <a:t>evaluate</a:t>
            </a:r>
            <a:r>
              <a:rPr lang="it-IT" dirty="0"/>
              <a:t> the </a:t>
            </a:r>
            <a:r>
              <a:rPr lang="it-IT" dirty="0" err="1"/>
              <a:t>role</a:t>
            </a:r>
            <a:r>
              <a:rPr lang="it-IT" dirty="0"/>
              <a:t> of </a:t>
            </a:r>
            <a:r>
              <a:rPr lang="it-IT" b="1" dirty="0" err="1"/>
              <a:t>nutritional</a:t>
            </a:r>
            <a:r>
              <a:rPr lang="it-IT" b="1" dirty="0"/>
              <a:t> status and </a:t>
            </a:r>
            <a:r>
              <a:rPr lang="it-IT" b="1" dirty="0" err="1"/>
              <a:t>dietary</a:t>
            </a:r>
            <a:r>
              <a:rPr lang="it-IT" b="1" dirty="0"/>
              <a:t> </a:t>
            </a:r>
            <a:r>
              <a:rPr lang="it-IT" b="1" dirty="0" err="1"/>
              <a:t>habits</a:t>
            </a:r>
            <a:endParaRPr lang="it-IT" dirty="0"/>
          </a:p>
        </p:txBody>
      </p:sp>
      <p:sp>
        <p:nvSpPr>
          <p:cNvPr id="10" name="Pentagono 9">
            <a:extLst>
              <a:ext uri="{FF2B5EF4-FFF2-40B4-BE49-F238E27FC236}">
                <a16:creationId xmlns:a16="http://schemas.microsoft.com/office/drawing/2014/main" id="{7DA0131F-2344-1D62-083F-698D49C70EAC}"/>
              </a:ext>
            </a:extLst>
          </p:cNvPr>
          <p:cNvSpPr/>
          <p:nvPr/>
        </p:nvSpPr>
        <p:spPr>
          <a:xfrm>
            <a:off x="4648196" y="5029912"/>
            <a:ext cx="7184571" cy="660076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To </a:t>
            </a:r>
            <a:r>
              <a:rPr lang="it-IT" dirty="0" err="1"/>
              <a:t>explore</a:t>
            </a:r>
            <a:r>
              <a:rPr lang="it-IT" dirty="0"/>
              <a:t> the impact of </a:t>
            </a:r>
            <a:r>
              <a:rPr lang="it-IT" b="1" dirty="0"/>
              <a:t>short </a:t>
            </a:r>
            <a:r>
              <a:rPr lang="it-IT" b="1" dirty="0" err="1"/>
              <a:t>bowel</a:t>
            </a:r>
            <a:r>
              <a:rPr lang="it-IT" b="1" dirty="0"/>
              <a:t> </a:t>
            </a:r>
            <a:r>
              <a:rPr lang="it-IT" b="1" dirty="0" err="1"/>
              <a:t>syndrome</a:t>
            </a:r>
            <a:r>
              <a:rPr lang="it-IT" b="1" dirty="0"/>
              <a:t> </a:t>
            </a:r>
            <a:r>
              <a:rPr lang="it-IT" dirty="0"/>
              <a:t>on body </a:t>
            </a:r>
            <a:r>
              <a:rPr lang="it-IT" dirty="0" err="1"/>
              <a:t>composition</a:t>
            </a:r>
            <a:r>
              <a:rPr lang="it-IT" dirty="0"/>
              <a:t>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0216E2BF-A812-42DD-6424-761A2B5AB93C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1242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4BFF1-4D80-986E-6201-832C9A501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B016DEB-CC3C-09BA-2E02-E94F5895E286}"/>
              </a:ext>
            </a:extLst>
          </p:cNvPr>
          <p:cNvSpPr txBox="1"/>
          <p:nvPr/>
        </p:nvSpPr>
        <p:spPr>
          <a:xfrm>
            <a:off x="4826349" y="1165709"/>
            <a:ext cx="1897836" cy="52322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2060"/>
                </a:solidFill>
              </a:rPr>
              <a:t>METHODS</a:t>
            </a:r>
            <a:r>
              <a:rPr lang="it-IT" sz="2400" b="1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E80478B2-A0A7-5903-04CF-B088EEC5B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5" t="14002" b="13740"/>
          <a:stretch>
            <a:fillRect/>
          </a:stretch>
        </p:blipFill>
        <p:spPr>
          <a:xfrm>
            <a:off x="6096000" y="2160104"/>
            <a:ext cx="6414052" cy="4121426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5FCE72C-B9F7-56B6-BC9F-DC72069748F9}"/>
              </a:ext>
            </a:extLst>
          </p:cNvPr>
          <p:cNvSpPr txBox="1"/>
          <p:nvPr/>
        </p:nvSpPr>
        <p:spPr>
          <a:xfrm>
            <a:off x="293314" y="1427319"/>
            <a:ext cx="2983528" cy="107721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1600" b="1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ROSS-SECTIONAL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OBSERVATIONAL STUDY ENROLLING CONSECUTIVE CD OUTPATIENTS. </a:t>
            </a:r>
            <a:endParaRPr lang="it-IT" sz="1600" b="1" dirty="0">
              <a:solidFill>
                <a:schemeClr val="bg1"/>
              </a:solidFill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436B0499-772F-7A25-E5C0-A4B72219F3A3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4407E9E-9C40-8933-9C5B-76A9565B398D}"/>
              </a:ext>
            </a:extLst>
          </p:cNvPr>
          <p:cNvSpPr txBox="1"/>
          <p:nvPr/>
        </p:nvSpPr>
        <p:spPr>
          <a:xfrm>
            <a:off x="0" y="2701501"/>
            <a:ext cx="556591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>
                <a:solidFill>
                  <a:srgbClr val="002060"/>
                </a:solidFill>
              </a:rPr>
              <a:t>Consecutive patients with CD (&gt;18 years):</a:t>
            </a:r>
          </a:p>
          <a:p>
            <a:pPr algn="just"/>
            <a:endParaRPr lang="en-GB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itchFamily="2" charset="2"/>
              <a:buChar char="§"/>
            </a:pPr>
            <a:r>
              <a:rPr lang="en-GB" b="1" dirty="0">
                <a:solidFill>
                  <a:srgbClr val="002060"/>
                </a:solidFill>
              </a:rPr>
              <a:t>Group A: </a:t>
            </a:r>
            <a:r>
              <a:rPr lang="en-GB" dirty="0">
                <a:solidFill>
                  <a:srgbClr val="002060"/>
                </a:solidFill>
              </a:rPr>
              <a:t>CD and SBS, defined as a reduction in small bowel length (&lt;200 cm), with or without IF, identified by the need for parenteral nutrition and/or intravenous support</a:t>
            </a:r>
          </a:p>
          <a:p>
            <a:pPr algn="just"/>
            <a:r>
              <a:rPr lang="en-GB" dirty="0">
                <a:solidFill>
                  <a:srgbClr val="002060"/>
                </a:solidFill>
              </a:rPr>
              <a:t> 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en-GB" b="1" dirty="0">
                <a:solidFill>
                  <a:srgbClr val="002060"/>
                </a:solidFill>
              </a:rPr>
              <a:t>Group B: </a:t>
            </a:r>
            <a:r>
              <a:rPr lang="en-GB" dirty="0">
                <a:solidFill>
                  <a:srgbClr val="002060"/>
                </a:solidFill>
              </a:rPr>
              <a:t>CD at high risk of developing IF: patients with two or more intestinal resections or with a single small bowel resection &gt;50 cm 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en-GB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itchFamily="2" charset="2"/>
              <a:buChar char="§"/>
            </a:pPr>
            <a:r>
              <a:rPr lang="en-GB" b="1" dirty="0">
                <a:solidFill>
                  <a:srgbClr val="002060"/>
                </a:solidFill>
              </a:rPr>
              <a:t>Group C:</a:t>
            </a:r>
            <a:r>
              <a:rPr lang="en-GB" dirty="0">
                <a:solidFill>
                  <a:srgbClr val="002060"/>
                </a:solidFill>
              </a:rPr>
              <a:t> CD at low risk of developing IF (not meeting the high-risk criteria)</a:t>
            </a:r>
          </a:p>
        </p:txBody>
      </p:sp>
    </p:spTree>
    <p:extLst>
      <p:ext uri="{BB962C8B-B14F-4D97-AF65-F5344CB8AC3E}">
        <p14:creationId xmlns:p14="http://schemas.microsoft.com/office/powerpoint/2010/main" val="1735868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8598538F-E98E-1AAC-C751-83DC9BB409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3560287"/>
              </p:ext>
            </p:extLst>
          </p:nvPr>
        </p:nvGraphicFramePr>
        <p:xfrm>
          <a:off x="1459427" y="341173"/>
          <a:ext cx="9019822" cy="3189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Connettore dritto 5">
            <a:extLst>
              <a:ext uri="{FF2B5EF4-FFF2-40B4-BE49-F238E27FC236}">
                <a16:creationId xmlns:a16="http://schemas.microsoft.com/office/drawing/2014/main" id="{6C7FE604-C593-36AE-ABFE-009D61929E71}"/>
              </a:ext>
            </a:extLst>
          </p:cNvPr>
          <p:cNvCxnSpPr/>
          <p:nvPr/>
        </p:nvCxnSpPr>
        <p:spPr>
          <a:xfrm>
            <a:off x="4143022" y="2822222"/>
            <a:ext cx="0" cy="38946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dritto 6">
            <a:extLst>
              <a:ext uri="{FF2B5EF4-FFF2-40B4-BE49-F238E27FC236}">
                <a16:creationId xmlns:a16="http://schemas.microsoft.com/office/drawing/2014/main" id="{304B0B18-D386-8A90-12C3-6B494DCE571D}"/>
              </a:ext>
            </a:extLst>
          </p:cNvPr>
          <p:cNvCxnSpPr/>
          <p:nvPr/>
        </p:nvCxnSpPr>
        <p:spPr>
          <a:xfrm>
            <a:off x="7873311" y="2737555"/>
            <a:ext cx="0" cy="38946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Bioelectrical Impedance Analysis - an overview | ScienceDirect Topics">
            <a:extLst>
              <a:ext uri="{FF2B5EF4-FFF2-40B4-BE49-F238E27FC236}">
                <a16:creationId xmlns:a16="http://schemas.microsoft.com/office/drawing/2014/main" id="{9B2C5AA9-8260-6879-4D17-CD8FD32F7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100" y="3167402"/>
            <a:ext cx="3600475" cy="21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8DF1DA5E-36CD-AAC1-200C-FB1E33D8A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338120"/>
              </p:ext>
            </p:extLst>
          </p:nvPr>
        </p:nvGraphicFramePr>
        <p:xfrm>
          <a:off x="4217078" y="5257513"/>
          <a:ext cx="3504517" cy="1263015"/>
        </p:xfrm>
        <a:graphic>
          <a:graphicData uri="http://schemas.openxmlformats.org/drawingml/2006/table">
            <a:tbl>
              <a:tblPr/>
              <a:tblGrid>
                <a:gridCol w="3504517">
                  <a:extLst>
                    <a:ext uri="{9D8B030D-6E8A-4147-A177-3AD203B41FA5}">
                      <a16:colId xmlns:a16="http://schemas.microsoft.com/office/drawing/2014/main" val="3777856865"/>
                    </a:ext>
                  </a:extLst>
                </a:gridCol>
              </a:tblGrid>
              <a:tr h="2791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ASMM (kg) = −3,964 + (0,227 × Ht2/</a:t>
                      </a:r>
                      <a:r>
                        <a:rPr lang="it-IT" sz="14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R</a:t>
                      </a:r>
                      <a:r>
                        <a:rPr lang="it-IT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) + (0,095 × </a:t>
                      </a:r>
                      <a:r>
                        <a:rPr lang="it-IT" sz="14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Wt</a:t>
                      </a:r>
                      <a:r>
                        <a:rPr lang="it-IT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) + (1,384 × sex*) + (0,064 × </a:t>
                      </a:r>
                      <a:r>
                        <a:rPr lang="it-IT" sz="14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Xc</a:t>
                      </a:r>
                      <a:r>
                        <a:rPr lang="it-IT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) </a:t>
                      </a:r>
                    </a:p>
                    <a:p>
                      <a:pPr algn="l" fontAlgn="b">
                        <a:buNone/>
                      </a:pPr>
                      <a:endParaRPr lang="it-IT" sz="1400" b="1" i="0" u="none" strike="noStrike" dirty="0">
                        <a:solidFill>
                          <a:srgbClr val="00206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499080"/>
                  </a:ext>
                </a:extLst>
              </a:tr>
              <a:tr h="15788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500" b="0" i="0" u="none" strike="noStrike" dirty="0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Low muscle mass </a:t>
                      </a:r>
                      <a:r>
                        <a:rPr lang="it-IT" sz="1500" b="0" i="0" u="none" strike="noStrike" dirty="0" err="1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if</a:t>
                      </a:r>
                      <a:r>
                        <a:rPr lang="it-IT" sz="1500" b="0" i="0" u="none" strike="noStrike" dirty="0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: 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235315"/>
                  </a:ext>
                </a:extLst>
              </a:tr>
              <a:tr h="15788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500" b="0" i="0" u="none" strike="noStrike" dirty="0">
                          <a:solidFill>
                            <a:srgbClr val="002060"/>
                          </a:solidFill>
                          <a:effectLst/>
                          <a:latin typeface="Aptos Narrow" panose="020B0004020202020204" pitchFamily="34" charset="0"/>
                        </a:rPr>
                        <a:t>ASMM &lt; 20 kg for men and 15 kg for women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06498"/>
                  </a:ext>
                </a:extLst>
              </a:tr>
            </a:tbl>
          </a:graphicData>
        </a:graphic>
      </p:graphicFrame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B20347B-FDD6-E1DD-C6A6-EB929746B3C0}"/>
              </a:ext>
            </a:extLst>
          </p:cNvPr>
          <p:cNvSpPr txBox="1"/>
          <p:nvPr/>
        </p:nvSpPr>
        <p:spPr>
          <a:xfrm>
            <a:off x="7934706" y="5181134"/>
            <a:ext cx="4007553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A </a:t>
            </a:r>
            <a:r>
              <a:rPr lang="it-IT" sz="1500" b="1" dirty="0">
                <a:solidFill>
                  <a:srgbClr val="002060"/>
                </a:solidFill>
                <a:latin typeface="Aptos Narrow" panose="020B0004020202020204" pitchFamily="34" charset="0"/>
              </a:rPr>
              <a:t>Food Frequency </a:t>
            </a:r>
            <a:r>
              <a:rPr lang="it-IT" sz="1500" b="1" dirty="0" err="1">
                <a:solidFill>
                  <a:srgbClr val="002060"/>
                </a:solidFill>
                <a:latin typeface="Aptos Narrow" panose="020B0004020202020204" pitchFamily="34" charset="0"/>
              </a:rPr>
              <a:t>Questionnaire</a:t>
            </a:r>
            <a:r>
              <a:rPr lang="it-IT" sz="1500" b="1" dirty="0">
                <a:solidFill>
                  <a:srgbClr val="002060"/>
                </a:solidFill>
                <a:latin typeface="Aptos Narrow" panose="020B0004020202020204" pitchFamily="34" charset="0"/>
              </a:rPr>
              <a:t> (FFQ) </a:t>
            </a:r>
          </a:p>
          <a:p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was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used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to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evaluate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habitual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dietary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intake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.</a:t>
            </a:r>
          </a:p>
          <a:p>
            <a:endParaRPr lang="it-IT" sz="1500" dirty="0">
              <a:solidFill>
                <a:srgbClr val="002060"/>
              </a:solidFill>
              <a:latin typeface="Aptos Narrow" panose="020B0004020202020204" pitchFamily="34" charset="0"/>
            </a:endParaRPr>
          </a:p>
          <a:p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27 food items,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grouped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by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category</a:t>
            </a:r>
            <a:endParaRPr lang="it-IT" sz="1500" dirty="0">
              <a:solidFill>
                <a:srgbClr val="002060"/>
              </a:solidFill>
              <a:latin typeface="Aptos Narrow" panose="020B0004020202020204" pitchFamily="34" charset="0"/>
            </a:endParaRPr>
          </a:p>
          <a:p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    (frequency of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consumption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,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average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size).  </a:t>
            </a:r>
          </a:p>
          <a:p>
            <a:endParaRPr lang="it-IT" sz="1800" dirty="0"/>
          </a:p>
        </p:txBody>
      </p:sp>
      <p:pic>
        <p:nvPicPr>
          <p:cNvPr id="9218" name="Picture 2" descr="Dietary Assessment Methods: What are Food Frequency Questionnaires? -  myfood24">
            <a:extLst>
              <a:ext uri="{FF2B5EF4-FFF2-40B4-BE49-F238E27FC236}">
                <a16:creationId xmlns:a16="http://schemas.microsoft.com/office/drawing/2014/main" id="{DB68B9B3-7291-EABA-6399-809F03286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110" y="3429000"/>
            <a:ext cx="3318933" cy="136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86280B0A-E2C5-E494-CA57-6D10062FA38A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122" name="Picture 2" descr="Clinical Assessment of Spasticity – Scottish Acquired Brain Injury Network">
            <a:extLst>
              <a:ext uri="{FF2B5EF4-FFF2-40B4-BE49-F238E27FC236}">
                <a16:creationId xmlns:a16="http://schemas.microsoft.com/office/drawing/2014/main" id="{F7C63CA9-24B4-3B4E-342C-D23459942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787" y="2748707"/>
            <a:ext cx="1978860" cy="241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2AA1987-4FB3-0E20-7600-3CD7B8D64258}"/>
              </a:ext>
            </a:extLst>
          </p:cNvPr>
          <p:cNvSpPr txBox="1"/>
          <p:nvPr/>
        </p:nvSpPr>
        <p:spPr>
          <a:xfrm>
            <a:off x="132166" y="5146812"/>
            <a:ext cx="38690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Disease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characteristics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including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b="1" dirty="0">
                <a:solidFill>
                  <a:srgbClr val="002060"/>
                </a:solidFill>
                <a:latin typeface="Aptos Narrow" panose="020B0004020202020204" pitchFamily="34" charset="0"/>
              </a:rPr>
              <a:t>Montreal </a:t>
            </a:r>
            <a:r>
              <a:rPr lang="it-IT" sz="1500" b="1" dirty="0" err="1">
                <a:solidFill>
                  <a:srgbClr val="002060"/>
                </a:solidFill>
                <a:latin typeface="Aptos Narrow" panose="020B0004020202020204" pitchFamily="34" charset="0"/>
              </a:rPr>
              <a:t>classification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and extra-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intestinal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manifestations</a:t>
            </a:r>
            <a:r>
              <a:rPr lang="it-IT" sz="1500">
                <a:solidFill>
                  <a:srgbClr val="002060"/>
                </a:solidFill>
                <a:latin typeface="Aptos Narrow" panose="020B0004020202020204" pitchFamily="34" charset="0"/>
              </a:rPr>
              <a:t>.</a:t>
            </a:r>
            <a:endParaRPr lang="it-IT" sz="1500" dirty="0">
              <a:solidFill>
                <a:srgbClr val="002060"/>
              </a:solidFill>
              <a:latin typeface="Aptos Narrow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Previous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and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current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b="1" dirty="0" err="1">
                <a:solidFill>
                  <a:srgbClr val="002060"/>
                </a:solidFill>
                <a:latin typeface="Aptos Narrow" panose="020B0004020202020204" pitchFamily="34" charset="0"/>
              </a:rPr>
              <a:t>medical</a:t>
            </a:r>
            <a:r>
              <a:rPr lang="it-IT" sz="1500" b="1" dirty="0">
                <a:solidFill>
                  <a:srgbClr val="002060"/>
                </a:solidFill>
                <a:latin typeface="Aptos Narrow" panose="020B0004020202020204" pitchFamily="34" charset="0"/>
              </a:rPr>
              <a:t> therapies.</a:t>
            </a:r>
            <a:endParaRPr lang="it-IT" sz="1500" dirty="0">
              <a:solidFill>
                <a:srgbClr val="002060"/>
              </a:solidFill>
              <a:latin typeface="Aptos Narrow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500" b="1" dirty="0" err="1">
                <a:solidFill>
                  <a:srgbClr val="002060"/>
                </a:solidFill>
                <a:latin typeface="Aptos Narrow" panose="020B0004020202020204" pitchFamily="34" charset="0"/>
              </a:rPr>
              <a:t>Surgical</a:t>
            </a:r>
            <a:r>
              <a:rPr lang="it-IT" sz="1500" b="1" dirty="0">
                <a:solidFill>
                  <a:srgbClr val="002060"/>
                </a:solidFill>
                <a:latin typeface="Aptos Narrow" panose="020B0004020202020204" pitchFamily="34" charset="0"/>
              </a:rPr>
              <a:t> history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,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including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number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and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extent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of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intestinal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</a:t>
            </a:r>
            <a:r>
              <a:rPr lang="it-IT" sz="1500" dirty="0" err="1">
                <a:solidFill>
                  <a:srgbClr val="002060"/>
                </a:solidFill>
                <a:latin typeface="Aptos Narrow" panose="020B0004020202020204" pitchFamily="34" charset="0"/>
              </a:rPr>
              <a:t>resections</a:t>
            </a:r>
            <a:r>
              <a:rPr lang="it-IT" sz="1500" dirty="0">
                <a:solidFill>
                  <a:srgbClr val="002060"/>
                </a:solidFill>
                <a:latin typeface="Aptos Narrow" panose="020B0004020202020204" pitchFamily="34" charset="0"/>
              </a:rPr>
              <a:t> and SBS risk.</a:t>
            </a:r>
          </a:p>
        </p:txBody>
      </p:sp>
    </p:spTree>
    <p:extLst>
      <p:ext uri="{BB962C8B-B14F-4D97-AF65-F5344CB8AC3E}">
        <p14:creationId xmlns:p14="http://schemas.microsoft.com/office/powerpoint/2010/main" val="901417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86D02D08-AA8B-BE36-114D-11F4E78D9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91144"/>
              </p:ext>
            </p:extLst>
          </p:nvPr>
        </p:nvGraphicFramePr>
        <p:xfrm>
          <a:off x="3210954" y="1223271"/>
          <a:ext cx="4761038" cy="5029587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380519">
                  <a:extLst>
                    <a:ext uri="{9D8B030D-6E8A-4147-A177-3AD203B41FA5}">
                      <a16:colId xmlns:a16="http://schemas.microsoft.com/office/drawing/2014/main" val="2000902682"/>
                    </a:ext>
                  </a:extLst>
                </a:gridCol>
                <a:gridCol w="2380519">
                  <a:extLst>
                    <a:ext uri="{9D8B030D-6E8A-4147-A177-3AD203B41FA5}">
                      <a16:colId xmlns:a16="http://schemas.microsoft.com/office/drawing/2014/main" val="2961685521"/>
                    </a:ext>
                  </a:extLst>
                </a:gridCol>
              </a:tblGrid>
              <a:tr h="25809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b="1" dirty="0"/>
                        <a:t>Demographics 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b="1" dirty="0"/>
                        <a:t>N (%)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837370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47.3 ± 14.1 </a:t>
                      </a:r>
                      <a:endParaRPr lang="en-GB" sz="1400" dirty="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595949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Female n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134 (57.7%)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7661203"/>
                  </a:ext>
                </a:extLst>
              </a:tr>
              <a:tr h="477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Montreal Classification B1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60 (25.9%)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23779"/>
                  </a:ext>
                </a:extLst>
              </a:tr>
              <a:tr h="477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Montreal Classification B2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109 (47.0%)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4675505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Resected Patients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157 (67,7%)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7721885"/>
                  </a:ext>
                </a:extLst>
              </a:tr>
              <a:tr h="477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b="1" dirty="0"/>
                        <a:t>SBS or high risk of SBS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b="1" dirty="0"/>
                        <a:t>85 (36,5%)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7954350"/>
                  </a:ext>
                </a:extLst>
              </a:tr>
              <a:tr h="50835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2 or more advanced therapies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115 (49.6%)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0718068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b="1" dirty="0"/>
                        <a:t>Anthropometrics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b="1" dirty="0"/>
                        <a:t>Mean, SD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981034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BMI (kg/m²)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24.1 ± 4.8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8555542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FFM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77.1 ± 11.6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3243092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FM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22.7 ± 11.0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1532081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b="1" dirty="0"/>
                        <a:t>ASMM (kg)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b="1" dirty="0"/>
                        <a:t>16.5 ± 4.5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6589828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Phase Angle (°)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400" dirty="0"/>
                        <a:t>6.17 ± 1.08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4014767"/>
                  </a:ext>
                </a:extLst>
              </a:tr>
            </a:tbl>
          </a:graphicData>
        </a:graphic>
      </p:graphicFrame>
      <p:sp>
        <p:nvSpPr>
          <p:cNvPr id="8" name="CasellaDiTesto 7">
            <a:extLst>
              <a:ext uri="{FF2B5EF4-FFF2-40B4-BE49-F238E27FC236}">
                <a16:creationId xmlns:a16="http://schemas.microsoft.com/office/drawing/2014/main" id="{A295027D-47BF-97EB-CF09-A8C34FD6A556}"/>
              </a:ext>
            </a:extLst>
          </p:cNvPr>
          <p:cNvSpPr txBox="1"/>
          <p:nvPr/>
        </p:nvSpPr>
        <p:spPr>
          <a:xfrm>
            <a:off x="9137000" y="2750014"/>
            <a:ext cx="2672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     </a:t>
            </a:r>
            <a:r>
              <a:rPr lang="it-IT" b="1" dirty="0">
                <a:solidFill>
                  <a:srgbClr val="002060"/>
                </a:solidFill>
              </a:rPr>
              <a:t>232 CD </a:t>
            </a:r>
            <a:r>
              <a:rPr lang="it-IT" b="1" dirty="0" err="1">
                <a:solidFill>
                  <a:srgbClr val="002060"/>
                </a:solidFill>
              </a:rPr>
              <a:t>patients</a:t>
            </a:r>
            <a:r>
              <a:rPr lang="it-IT" b="1" dirty="0">
                <a:solidFill>
                  <a:srgbClr val="002060"/>
                </a:solidFill>
              </a:rPr>
              <a:t>: </a:t>
            </a:r>
          </a:p>
          <a:p>
            <a:endParaRPr lang="it-IT" dirty="0">
              <a:solidFill>
                <a:srgbClr val="00206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it-IT" dirty="0">
                <a:solidFill>
                  <a:srgbClr val="002060"/>
                </a:solidFill>
              </a:rPr>
              <a:t>Group A: 85 </a:t>
            </a:r>
            <a:r>
              <a:rPr lang="it-IT" dirty="0" err="1">
                <a:solidFill>
                  <a:srgbClr val="002060"/>
                </a:solidFill>
              </a:rPr>
              <a:t>patients</a:t>
            </a:r>
            <a:r>
              <a:rPr lang="it-IT" dirty="0">
                <a:solidFill>
                  <a:srgbClr val="002060"/>
                </a:solidFill>
              </a:rPr>
              <a:t>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it-IT" dirty="0">
                <a:solidFill>
                  <a:srgbClr val="002060"/>
                </a:solidFill>
              </a:rPr>
              <a:t>Group B: 147 </a:t>
            </a:r>
            <a:r>
              <a:rPr lang="it-IT" dirty="0" err="1">
                <a:solidFill>
                  <a:srgbClr val="002060"/>
                </a:solidFill>
              </a:rPr>
              <a:t>patients</a:t>
            </a:r>
            <a:r>
              <a:rPr lang="it-IT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2B831C1-F140-73DB-C82B-A83FEFADEE9A}"/>
              </a:ext>
            </a:extLst>
          </p:cNvPr>
          <p:cNvSpPr txBox="1"/>
          <p:nvPr/>
        </p:nvSpPr>
        <p:spPr>
          <a:xfrm>
            <a:off x="373756" y="1111887"/>
            <a:ext cx="1499649" cy="46166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RESULTS</a:t>
            </a:r>
            <a:r>
              <a:rPr lang="it-IT" sz="2400" b="1" dirty="0">
                <a:solidFill>
                  <a:srgbClr val="002060"/>
                </a:solidFill>
                <a:highlight>
                  <a:srgbClr val="FFFF00"/>
                </a:highlight>
              </a:rPr>
              <a:t> </a:t>
            </a:r>
            <a:r>
              <a:rPr lang="it-IT" sz="2400" dirty="0">
                <a:highlight>
                  <a:srgbClr val="FFFF00"/>
                </a:highlight>
              </a:rPr>
              <a:t> 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37CF8750-29E8-695C-5963-19CBA7C3B293}"/>
              </a:ext>
            </a:extLst>
          </p:cNvPr>
          <p:cNvSpPr/>
          <p:nvPr/>
        </p:nvSpPr>
        <p:spPr>
          <a:xfrm>
            <a:off x="0" y="6534615"/>
            <a:ext cx="12192000" cy="32338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80802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B084714-99E5-404F-997E-AF77438E6B70}"/>
</file>

<file path=customXml/itemProps2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3318</TotalTime>
  <Words>1296</Words>
  <Application>Microsoft Office PowerPoint</Application>
  <PresentationFormat>Widescreen</PresentationFormat>
  <Paragraphs>217</Paragraphs>
  <Slides>15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3" baseType="lpstr">
      <vt:lpstr>Aptos</vt:lpstr>
      <vt:lpstr>Aptos Narrow</vt:lpstr>
      <vt:lpstr>Arial</vt:lpstr>
      <vt:lpstr>Calibri</vt:lpstr>
      <vt:lpstr>Helvetica Neue</vt:lpstr>
      <vt:lpstr>system-ui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RESULTS</vt:lpstr>
      <vt:lpstr>RESULTS</vt:lpstr>
      <vt:lpstr>LIMITS      </vt:lpstr>
      <vt:lpstr>Presentazione standard di PowerPoint</vt:lpstr>
      <vt:lpstr>THANK YOU FOR YOUR ATTENTION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57</cp:revision>
  <dcterms:created xsi:type="dcterms:W3CDTF">2025-02-03T13:31:41Z</dcterms:created>
  <dcterms:modified xsi:type="dcterms:W3CDTF">2026-04-18T08:04:04Z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